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1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60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21CFE6-229D-4B93-AF83-5655D298187F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EDAB50-BCA1-4C03-83C2-26B8729DC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96952"/>
            <a:ext cx="8640960" cy="34324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5900" cap="none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«Исследовательская деятельность</a:t>
            </a:r>
          </a:p>
          <a:p>
            <a:pPr>
              <a:lnSpc>
                <a:spcPct val="120000"/>
              </a:lnSpc>
            </a:pPr>
            <a:r>
              <a:rPr lang="ru-RU" sz="5900" cap="none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как развитие познавательной активности детей </a:t>
            </a:r>
          </a:p>
          <a:p>
            <a:pPr>
              <a:lnSpc>
                <a:spcPct val="120000"/>
              </a:lnSpc>
            </a:pPr>
            <a:r>
              <a:rPr lang="ru-RU" sz="5900" cap="none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дошкольного и школьного возраста»</a:t>
            </a:r>
          </a:p>
          <a:p>
            <a:pPr>
              <a:lnSpc>
                <a:spcPct val="120000"/>
              </a:lnSpc>
            </a:pPr>
            <a:endParaRPr lang="ru-RU" sz="5900" cap="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5900" cap="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5900" cap="none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Пятая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Ярмарка Педагогических идей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6357957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Гаврилов-Ямский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МР, 2015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792" y="188640"/>
            <a:ext cx="8534400" cy="758952"/>
          </a:xfrm>
        </p:spPr>
        <p:txBody>
          <a:bodyPr/>
          <a:lstStyle/>
          <a:p>
            <a:r>
              <a:rPr lang="ru-RU" dirty="0" smtClean="0"/>
              <a:t>МОУ «ИМЦ»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492896"/>
            <a:ext cx="5904656" cy="1938992"/>
          </a:xfrm>
          <a:prstGeom prst="rect">
            <a:avLst/>
          </a:prstGeom>
          <a:noFill/>
          <a:scene3d>
            <a:camera prst="orthographicFront"/>
            <a:lightRig rig="flat" dir="t">
              <a:rot lat="0" lon="0" rev="189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Спасибо</a:t>
            </a:r>
          </a:p>
          <a:p>
            <a:pPr algn="ctr"/>
            <a:r>
              <a:rPr lang="ru-RU" sz="6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 за внимание!</a:t>
            </a:r>
            <a:endParaRPr lang="ru-RU" sz="6000" b="1" cap="none" spc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2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образования Гаврилов-Ямского МР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Образовательных организаций- 35</a:t>
            </a:r>
          </a:p>
          <a:p>
            <a:pPr marL="541338" indent="-541338">
              <a:buClr>
                <a:schemeClr val="accent2"/>
              </a:buCl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Из них:</a:t>
            </a:r>
          </a:p>
          <a:p>
            <a:pPr marL="541338" indent="-276225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-общеобразовательных школ-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(4 городских и 11 сельских)</a:t>
            </a:r>
          </a:p>
          <a:p>
            <a:pPr marL="541338" indent="-276225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-дошкольных образовательных учреждений -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15 и 2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негосударственных</a:t>
            </a:r>
          </a:p>
          <a:p>
            <a:pPr marL="541338" indent="-276225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-учреждений дополнительного образования-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(в их числе МОУ «ИМЦ»)</a:t>
            </a:r>
          </a:p>
          <a:p>
            <a:pPr marL="541338" indent="-276225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-Муниципальное образовательное бюджетное учреждение Центр диагностики и консультирования «Консилиум»-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Clr>
                <a:schemeClr val="accent2"/>
              </a:buClr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Численность педагогических и руководящих работников системы образования-  486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МОУ «ИМЦ»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 СТАТУС: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«Информационно-методический центр»</a:t>
            </a:r>
          </a:p>
          <a:p>
            <a:pPr marL="360363" indent="0" algn="just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ДЕЯТЕЛЬНОСТИ:</a:t>
            </a:r>
          </a:p>
          <a:p>
            <a:pPr marL="360363" indent="0" algn="just">
              <a:buNone/>
              <a:tabLst>
                <a:tab pos="360363" algn="l"/>
              </a:tabLst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Обеспечение профессиональной готовности педагогических работников к реализации ФГОС через создание системы непрерывного профессионального развития</a:t>
            </a:r>
          </a:p>
          <a:p>
            <a:pPr marL="360363" indent="0" algn="just">
              <a:buNone/>
              <a:tabLst>
                <a:tab pos="360363" algn="l"/>
              </a:tabLst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НАПРАВЛЕНИЯ ДЕЯТЕЛЬНОСТИ: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повышения квалификации педагогических и руководящих работников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методических услуг по направлениям:</a:t>
            </a:r>
          </a:p>
          <a:p>
            <a:pPr marL="1374775" indent="66675">
              <a:buClr>
                <a:schemeClr val="accent3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</a:t>
            </a:r>
          </a:p>
          <a:p>
            <a:pPr marL="1374775" indent="66675">
              <a:buClr>
                <a:schemeClr val="accent3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Учебно-методическое обеспечение	</a:t>
            </a:r>
          </a:p>
          <a:p>
            <a:pPr marL="1374775" indent="66675">
              <a:buClr>
                <a:schemeClr val="accent3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Организационно-методическое обеспечение</a:t>
            </a:r>
          </a:p>
          <a:p>
            <a:pPr marL="1374775" indent="66675">
              <a:buClr>
                <a:schemeClr val="accent3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Аналитическая деятельность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комплексному развитию муниципальной системы образования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11430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МОУ «ИМЦ»</a:t>
            </a:r>
            <a:br>
              <a:rPr lang="ru-RU" sz="2800" dirty="0" smtClean="0"/>
            </a:br>
            <a:r>
              <a:rPr lang="ru-RU" sz="2800" dirty="0" smtClean="0"/>
              <a:t>ОСНОВНЫЕ ВИДЫ ДЕЯТЕЛЬНОСТИ: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8856984" cy="499829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 smtClean="0"/>
              <a:t>обеспечение </a:t>
            </a:r>
            <a:r>
              <a:rPr lang="ru-RU" sz="2200" dirty="0"/>
              <a:t>педагогических работников необходимой информацией об основных направлениях развития </a:t>
            </a:r>
            <a:r>
              <a:rPr lang="ru-RU" sz="2200" dirty="0" smtClean="0"/>
              <a:t>образования;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 smtClean="0"/>
              <a:t>изучение </a:t>
            </a:r>
            <a:r>
              <a:rPr lang="ru-RU" sz="2200" dirty="0"/>
              <a:t>и анализ информационно-методического сопровождения, методической работы в образовательных организациях и разработка предложений по совершенствованию их работы;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 smtClean="0"/>
              <a:t>прогнозирование </a:t>
            </a:r>
            <a:r>
              <a:rPr lang="ru-RU" sz="2200" dirty="0"/>
              <a:t>и планирование </a:t>
            </a:r>
            <a:r>
              <a:rPr lang="ru-RU" sz="2200" dirty="0" smtClean="0"/>
              <a:t>повышения квалификации</a:t>
            </a:r>
            <a:r>
              <a:rPr lang="ru-RU" sz="2200" dirty="0"/>
              <a:t>;</a:t>
            </a:r>
            <a:endParaRPr lang="ru-RU" sz="2200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 smtClean="0"/>
              <a:t>организация </a:t>
            </a:r>
            <a:r>
              <a:rPr lang="ru-RU" sz="2200" dirty="0"/>
              <a:t>и проведение мероприятий по повышению профессиональной компетентности  педагогических  и руководящих </a:t>
            </a:r>
            <a:r>
              <a:rPr lang="ru-RU" sz="2200" dirty="0" smtClean="0"/>
              <a:t>работников;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/>
              <a:t>методическое сопровождение инновационной деятельности образовательных </a:t>
            </a:r>
            <a:r>
              <a:rPr lang="ru-RU" sz="2200" dirty="0" smtClean="0"/>
              <a:t>организаций;</a:t>
            </a:r>
            <a:endParaRPr lang="ru-RU" sz="2200" dirty="0"/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11430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МОУ «ИМЦ»</a:t>
            </a:r>
            <a:br>
              <a:rPr lang="ru-RU" sz="2800" dirty="0" smtClean="0"/>
            </a:br>
            <a:r>
              <a:rPr lang="ru-RU" sz="2800" dirty="0" smtClean="0"/>
              <a:t>ОСНОВНЫЕ ВИДЫ ДЕЯТЕЛЬНОСТИ: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9036496" cy="4998296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изучение, оценка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распространение результативного педагогического опыта;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консультаций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единого информационно-методического пространства;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методической работы с педагогическими и руководящими кадрами;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педагогической информации с использованием информационных технологий;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работы методических объединений;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составления и реализации программ основного общего образования согласно требованию новых образовательных стандартов и программ развития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УУД;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0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11430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МОУ «ИМЦ»</a:t>
            </a:r>
            <a:br>
              <a:rPr lang="ru-RU" sz="2800" dirty="0" smtClean="0"/>
            </a:br>
            <a:r>
              <a:rPr lang="ru-RU" sz="2800" dirty="0" smtClean="0"/>
              <a:t>ОСНОВНЫЕ ВИДЫ ДЕЯТЕЛЬНОСТИ: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9036496" cy="4998296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300" dirty="0" smtClean="0"/>
              <a:t>методическое </a:t>
            </a:r>
            <a:r>
              <a:rPr lang="ru-RU" sz="2300" dirty="0"/>
              <a:t>сопровождение составления и реализации рабочих программ;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300" dirty="0" smtClean="0"/>
              <a:t>методическое </a:t>
            </a:r>
            <a:r>
              <a:rPr lang="ru-RU" sz="2300" dirty="0"/>
              <a:t>сопровождение участия педагогов в профессиональных конкурсах;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300" dirty="0"/>
              <a:t>организационная, техническая и методическая поддержка эксплуатации </a:t>
            </a:r>
            <a:r>
              <a:rPr lang="ru-RU" sz="2300" dirty="0" smtClean="0"/>
              <a:t>АСИОУ;</a:t>
            </a:r>
            <a:endParaRPr lang="ru-RU" sz="23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300" dirty="0" smtClean="0"/>
              <a:t>организация </a:t>
            </a:r>
            <a:r>
              <a:rPr lang="ru-RU" sz="2300" dirty="0"/>
              <a:t>и  проведения мониторинга школьного фонда </a:t>
            </a:r>
            <a:r>
              <a:rPr lang="ru-RU" sz="2300" dirty="0" smtClean="0"/>
              <a:t>учебников;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300" dirty="0" smtClean="0"/>
              <a:t>организация </a:t>
            </a:r>
            <a:r>
              <a:rPr lang="ru-RU" sz="2300" dirty="0"/>
              <a:t>и проведение школьного и муниципального этапов  Всероссийской олимпиады школьников</a:t>
            </a:r>
            <a:r>
              <a:rPr lang="ru-RU" sz="2300" dirty="0" smtClean="0"/>
              <a:t>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300" dirty="0" smtClean="0"/>
              <a:t> методическое </a:t>
            </a:r>
            <a:r>
              <a:rPr lang="ru-RU" sz="2300" dirty="0"/>
              <a:t>сопровождение мониторинговых исследований в начальной школе;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300" dirty="0" smtClean="0"/>
              <a:t>организация </a:t>
            </a:r>
            <a:r>
              <a:rPr lang="ru-RU" sz="2300" dirty="0"/>
              <a:t>и проведение конкурсов с </a:t>
            </a:r>
            <a:r>
              <a:rPr lang="ru-RU" sz="2300" dirty="0" smtClean="0"/>
              <a:t>обучающимися;</a:t>
            </a:r>
            <a:endParaRPr lang="ru-RU" sz="23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300" dirty="0" smtClean="0"/>
              <a:t>методическое </a:t>
            </a:r>
            <a:r>
              <a:rPr lang="ru-RU" sz="2300" dirty="0"/>
              <a:t>сопровождение формирования школьных сайтов; </a:t>
            </a:r>
            <a:endParaRPr lang="ru-RU" sz="2300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2300" dirty="0" smtClean="0"/>
              <a:t>организационная </a:t>
            </a:r>
            <a:r>
              <a:rPr lang="ru-RU" sz="2300" dirty="0"/>
              <a:t>и техническая поддержка проведения </a:t>
            </a:r>
            <a:r>
              <a:rPr lang="ru-RU" sz="2300" dirty="0" err="1"/>
              <a:t>вебинаров</a:t>
            </a:r>
            <a:r>
              <a:rPr lang="ru-RU" sz="2300" dirty="0"/>
              <a:t>,  видеоконференций и дистанционных </a:t>
            </a:r>
            <a:r>
              <a:rPr lang="ru-RU" sz="2300" dirty="0" smtClean="0"/>
              <a:t>курсов.</a:t>
            </a:r>
            <a:endParaRPr lang="ru-RU" sz="23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5805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38295"/>
            <a:ext cx="8856984" cy="609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40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835292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1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МОУ «ИМЦ»</a:t>
            </a:r>
            <a:br>
              <a:rPr lang="ru-RU" dirty="0" smtClean="0"/>
            </a:br>
            <a:r>
              <a:rPr lang="ru-RU" dirty="0" smtClean="0"/>
              <a:t>Пятая  муниципальная Ярмарка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образовательных  организаций: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081088" indent="-96838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1088" indent="-96838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ошкольные образовательные организации - 7</a:t>
            </a:r>
          </a:p>
          <a:p>
            <a:pPr marL="1081088" indent="-96838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ЦДиК«Консилиум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- 1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педагога</a:t>
            </a:r>
          </a:p>
          <a:p>
            <a:pPr marL="0" indent="0">
              <a:buClr>
                <a:schemeClr val="accent2"/>
              </a:buCl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мастер-классов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 педагогов)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</TotalTime>
  <Words>355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Пятая Ярмарка Педагогических идей</vt:lpstr>
      <vt:lpstr>Система образования Гаврилов-Ямского МР</vt:lpstr>
      <vt:lpstr>МОУ «ИМЦ»</vt:lpstr>
      <vt:lpstr>МОУ «ИМЦ» ОСНОВНЫЕ ВИДЫ ДЕЯТЕЛЬНОСТИ: </vt:lpstr>
      <vt:lpstr>МОУ «ИМЦ» ОСНОВНЫЕ ВИДЫ ДЕЯТЕЛЬНОСТИ: </vt:lpstr>
      <vt:lpstr>МОУ «ИМЦ» ОСНОВНЫЕ ВИДЫ ДЕЯТЕЛЬНОСТИ: </vt:lpstr>
      <vt:lpstr>Слайд 7</vt:lpstr>
      <vt:lpstr>Слайд 8</vt:lpstr>
      <vt:lpstr>МОУ «ИМЦ» Пятая  муниципальная Ярмарка</vt:lpstr>
      <vt:lpstr>МОУ «ИМЦ»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</dc:creator>
  <cp:lastModifiedBy>Методист</cp:lastModifiedBy>
  <cp:revision>17</cp:revision>
  <dcterms:created xsi:type="dcterms:W3CDTF">2015-03-23T09:02:47Z</dcterms:created>
  <dcterms:modified xsi:type="dcterms:W3CDTF">2015-03-25T07:51:11Z</dcterms:modified>
</cp:coreProperties>
</file>