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57" r:id="rId3"/>
    <p:sldId id="266" r:id="rId4"/>
    <p:sldId id="267" r:id="rId5"/>
    <p:sldId id="268" r:id="rId6"/>
    <p:sldId id="275" r:id="rId7"/>
    <p:sldId id="258" r:id="rId8"/>
    <p:sldId id="263" r:id="rId9"/>
    <p:sldId id="260" r:id="rId10"/>
    <p:sldId id="270" r:id="rId11"/>
    <p:sldId id="264" r:id="rId12"/>
    <p:sldId id="271" r:id="rId13"/>
    <p:sldId id="272" r:id="rId14"/>
    <p:sldId id="265" r:id="rId15"/>
    <p:sldId id="273" r:id="rId16"/>
    <p:sldId id="262" r:id="rId17"/>
    <p:sldId id="277" r:id="rId18"/>
    <p:sldId id="280" r:id="rId19"/>
    <p:sldId id="278" r:id="rId20"/>
    <p:sldId id="27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0431" autoAdjust="0"/>
  </p:normalViewPr>
  <p:slideViewPr>
    <p:cSldViewPr>
      <p:cViewPr>
        <p:scale>
          <a:sx n="66" d="100"/>
          <a:sy n="66" d="100"/>
        </p:scale>
        <p:origin x="-127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7B652-1046-44C5-9C3D-7D9B0FC1A727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A910F-B06D-4D4A-BA55-01794F89A8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54370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06882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каждому приоритету пропишите цель, задачи, действия и результаты к каждой задаче, по которым можно судить о выполнении задачи. Помните, что на презентацию отводится 10 минут. Обозначьте только ключевые позиции.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742111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 каждому приоритету пропишите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цель, задачи, действия и результаты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каждой задаче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по которым можно судить о выполнении задачи. Помните, что на презентацию отводится 10 минут. Обозначьте только ключевые позиции.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68765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 каждому приоритету пропишите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цель, задачи, действия и результаты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каждой задаче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по которым можно судить о выполнении задачи. Помните, что на презентацию отводится 10 минут. Обозначьте только ключевые позиции.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68765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 каждому приоритету пропишите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цель, задачи, действия и результаты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каждой задаче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по которым можно судить о выполнении задачи. Помните, что на презентацию отводится 10 минут. Обозначьте только ключевые позиции.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>
                <a:solidFill>
                  <a:prstClr val="black"/>
                </a:solidFill>
              </a:rPr>
              <a:pPr/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68765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каждому приоритету пропишите цель, задачи, действия и результаты к каждой задаче, по которым можно судить о выполнении задачи. Помните, что на презентацию отводится 10 минут. Обозначьте только ключевые позиции.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51831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каждому приоритету пропишите цель, задачи, действия и результаты к каждой задаче, по которым можно судить о выполнении задачи. Помните, что на презентацию отводится 10 минут. Обозначьте только ключевые позиции.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>
                <a:solidFill>
                  <a:prstClr val="black"/>
                </a:solidFill>
              </a:rPr>
              <a:pPr/>
              <a:t>15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51831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Количественные и(или)  качественные показатели, которые доказывают, что результат достигнут. В программу мониторинга должно быть включено</a:t>
            </a:r>
            <a:r>
              <a:rPr lang="ru-RU" baseline="0" dirty="0" smtClean="0"/>
              <a:t> отслеживание этих показателей.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91786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Количественные и(или)  качественные показатели, которые доказывают, что результат достигнут. В программу мониторинга должно быть включено</a:t>
            </a:r>
            <a:r>
              <a:rPr lang="ru-RU" baseline="0" dirty="0" smtClean="0"/>
              <a:t> отслеживание этих показателей.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91786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Количественные и(или)  качественные показатели, которые доказывают, что результат достигнут. В программу мониторинга должно быть включено</a:t>
            </a:r>
            <a:r>
              <a:rPr lang="ru-RU" baseline="0" dirty="0" smtClean="0"/>
              <a:t> отслеживание этих показателей.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9178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«Контекстные факторы» рекомендуется представить данные, которые оказывают большое влияние на особенности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организации образовательного процесса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09834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«Профессиональные компетентности педагогов» рекомендуется представить выводы на основе результатов тестирования метапредметных компетенций педагогов и другое.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</a:t>
            </a:r>
            <a:r>
              <a:rPr lang="ru-RU" b="0" dirty="0" smtClean="0"/>
              <a:t>Основные</a:t>
            </a:r>
            <a:r>
              <a:rPr lang="ru-RU" b="0" baseline="0" dirty="0" smtClean="0"/>
              <a:t> направления в </a:t>
            </a:r>
            <a:r>
              <a:rPr lang="ru-RU" b="0" dirty="0" smtClean="0"/>
              <a:t> работе по компенсации профессиональных дефицитов педагогов</a:t>
            </a:r>
            <a:r>
              <a:rPr lang="ru-RU" b="1" dirty="0" smtClean="0"/>
              <a:t>»</a:t>
            </a:r>
          </a:p>
          <a:p>
            <a:pPr marL="0" indent="0">
              <a:buNone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указываются направления методической работы в школе: организация профессионального взаимодействия внутри школы, разработка ИОМ, планы корпоративного обучения и пр. рекомендуется представить выводы на основе анализа плана методической работы и другое.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2982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пункт «Образовательные результаты учащихся» рекомендуется представить выводы на основе анализа результатов  ГИА, за последние три года и планы на срок реализации программы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18548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72823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Программе перехода школы в эффективный режим работы на основе анализа выявлены «западающие» зоны в работе школы. Зафиксируйте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их на слайде.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 «западающими зонами» понимаются </a:t>
            </a:r>
            <a:r>
              <a:rPr lang="ru-R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проблемы, выявленные 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ходе комплексного анализа качества школьных процессов по направлениям:</a:t>
            </a:r>
            <a:r>
              <a:rPr lang="ru-R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качество управления, качество преподавания, организация образовательной среды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74846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Программе перехода школы в эффективный режим работы на основе анализа выявлены «западающие» зоны в работе школы. Зафиксируйте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их на слайде.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 «западающими зонами» понимаются </a:t>
            </a:r>
            <a:r>
              <a:rPr lang="ru-R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проблемы, выявленные 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ходе комплексного анализа качества школьных процессов по направлениям:</a:t>
            </a:r>
            <a:r>
              <a:rPr lang="ru-R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качество управления, качество преподавания, организация образовательной среды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7484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Выделенные проблемы, </a:t>
            </a:r>
            <a:r>
              <a:rPr kumimoji="0" lang="ru-RU" sz="12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доступные для решения силами управленческой команды школы,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«преобразуйте» в приоритеты изменений.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Из общего количества возможных приоритетов Программы выделите те, на которые будет направлена реализация Программы. (обычно их 2-4). 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ВНИМАНИЕ! В данном проекте Программа направлена на улучшение образовательных результатов по итогам ГИА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436584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каждому приоритету пропишите цель, задачи, действия и результаты к каждой задаче, по которым можно судить о выполнении задачи. Помните, что на презентацию отводится 10 минут. Обозначьте только ключевые позиции.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74211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208912" cy="1368152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программа перехода школы в эффективный режим работы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39552" y="3103654"/>
            <a:ext cx="7992888" cy="3277674"/>
          </a:xfrm>
        </p:spPr>
        <p:txBody>
          <a:bodyPr anchor="ctr">
            <a:normAutofit fontScale="92500"/>
          </a:bodyPr>
          <a:lstStyle/>
          <a:p>
            <a:pPr algn="ctr">
              <a:lnSpc>
                <a:spcPct val="160000"/>
              </a:lnSpc>
            </a:pPr>
            <a:endParaRPr lang="ru-RU" dirty="0" smtClean="0"/>
          </a:p>
          <a:p>
            <a:pPr algn="ctr">
              <a:lnSpc>
                <a:spcPct val="110000"/>
              </a:lnSpc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Муниципальное общеобразовательное </a:t>
            </a:r>
          </a:p>
          <a:p>
            <a:pPr algn="ctr">
              <a:lnSpc>
                <a:spcPct val="110000"/>
              </a:lnSpc>
            </a:pPr>
            <a:r>
              <a:rPr lang="ru-RU" dirty="0" smtClean="0">
                <a:solidFill>
                  <a:srgbClr val="002060"/>
                </a:solidFill>
              </a:rPr>
              <a:t>бюджетное учреждение </a:t>
            </a:r>
          </a:p>
          <a:p>
            <a:pPr algn="ctr">
              <a:lnSpc>
                <a:spcPct val="110000"/>
              </a:lnSpc>
            </a:pPr>
            <a:r>
              <a:rPr lang="ru-RU" dirty="0" smtClean="0">
                <a:solidFill>
                  <a:srgbClr val="002060"/>
                </a:solidFill>
              </a:rPr>
              <a:t>«</a:t>
            </a:r>
            <a:r>
              <a:rPr lang="ru-RU" dirty="0" err="1" smtClean="0">
                <a:solidFill>
                  <a:srgbClr val="002060"/>
                </a:solidFill>
              </a:rPr>
              <a:t>Митинская</a:t>
            </a:r>
            <a:r>
              <a:rPr lang="ru-RU" dirty="0" smtClean="0">
                <a:solidFill>
                  <a:srgbClr val="002060"/>
                </a:solidFill>
              </a:rPr>
              <a:t> основная школа»</a:t>
            </a:r>
          </a:p>
          <a:p>
            <a:pPr algn="ctr"/>
            <a:endParaRPr lang="ru-RU" dirty="0" smtClean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</a:pPr>
            <a:r>
              <a:rPr lang="en-US" sz="1900" dirty="0" smtClean="0">
                <a:solidFill>
                  <a:srgbClr val="002060"/>
                </a:solidFill>
              </a:rPr>
              <a:t>III </a:t>
            </a:r>
            <a:r>
              <a:rPr lang="ru-RU" sz="1900" dirty="0" smtClean="0">
                <a:solidFill>
                  <a:srgbClr val="002060"/>
                </a:solidFill>
              </a:rPr>
              <a:t>этап регионального конкурса программ перехода школ в эффективный режим работы</a:t>
            </a:r>
          </a:p>
          <a:p>
            <a:pPr algn="ctr"/>
            <a:endParaRPr lang="ru-RU" dirty="0" smtClean="0">
              <a:solidFill>
                <a:srgbClr val="002060"/>
              </a:solidFill>
            </a:endParaRPr>
          </a:p>
          <a:p>
            <a:pPr algn="l"/>
            <a:endParaRPr lang="ru-RU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643042" y="2214554"/>
            <a:ext cx="551086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"Шаги к успеху"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43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63046101"/>
              </p:ext>
            </p:extLst>
          </p:nvPr>
        </p:nvGraphicFramePr>
        <p:xfrm>
          <a:off x="1" y="-1"/>
          <a:ext cx="8872509" cy="6306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7503"/>
                <a:gridCol w="2957503"/>
                <a:gridCol w="2957503"/>
              </a:tblGrid>
              <a:tr h="6895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Задачи по приоритету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 действий по каждой</a:t>
                      </a:r>
                      <a:r>
                        <a:rPr lang="ru-RU" baseline="0" dirty="0" smtClean="0"/>
                        <a:t> задаче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Результаты</a:t>
                      </a:r>
                      <a:r>
                        <a:rPr lang="ru-RU" baseline="0" dirty="0" smtClean="0"/>
                        <a:t> по каждой задаче</a:t>
                      </a:r>
                      <a:endParaRPr lang="ru-RU" dirty="0"/>
                    </a:p>
                  </a:txBody>
                  <a:tcPr/>
                </a:tc>
              </a:tr>
              <a:tr h="202505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Преодолеть синдром педагогического выгорания и педагогического одиночества  через расширение доступа к профессиональному капиталу друг друга.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Проводить открытые уроки, мастер-классы внеклассных мероприятий, методических дней, их конструктивный анализ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Увеличение числа педагогов – участников профессиональных конкурсов на муниципальном уровне (2 человека в год):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конференция «Ярмарка педагогических идей»;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«Учитель года».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149517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Организовать конкурс педагогического мастерства «Мой лучший урок» на школьном уровне.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Увеличение числа педагогов, участвующих в школьном конкурсе «Мой лучший урок» до 75% коллектива.</a:t>
                      </a:r>
                      <a:endParaRPr lang="ru-RU" sz="1600" dirty="0"/>
                    </a:p>
                  </a:txBody>
                  <a:tcPr/>
                </a:tc>
              </a:tr>
              <a:tr h="1937366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Проводить тренинги для учителей на  преодоления профессионального одиночества и выгорания с привлечением специалистов центра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психолого-медико-социального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сопровождения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Увеличение доли педагогических работников, принимающих участие в распространении педагогического опыта.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251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786874" cy="1148419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Приоритет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2: </a:t>
            </a:r>
            <a:r>
              <a:rPr lang="ru-RU" sz="2400" b="1" dirty="0" smtClean="0">
                <a:solidFill>
                  <a:srgbClr val="002060"/>
                </a:solidFill>
              </a:rPr>
              <a:t>Повышение качества образования по русскому языку и математике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30411759"/>
              </p:ext>
            </p:extLst>
          </p:nvPr>
        </p:nvGraphicFramePr>
        <p:xfrm>
          <a:off x="285720" y="1785926"/>
          <a:ext cx="8572560" cy="4941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4"/>
                <a:gridCol w="3000396"/>
                <a:gridCol w="2857520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Задачи по приоритету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 действий по каждой</a:t>
                      </a:r>
                      <a:r>
                        <a:rPr lang="ru-RU" baseline="0" dirty="0" smtClean="0"/>
                        <a:t> задаче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Результаты</a:t>
                      </a:r>
                      <a:r>
                        <a:rPr lang="ru-RU" baseline="0" dirty="0" smtClean="0"/>
                        <a:t> по каждой задаче</a:t>
                      </a:r>
                      <a:endParaRPr lang="ru-RU" dirty="0"/>
                    </a:p>
                  </a:txBody>
                  <a:tcPr/>
                </a:tc>
              </a:tr>
              <a:tr h="1245873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Повысить качество преподавания образовательных предметов: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русский язык и математика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педсовета «Школа на пути к эффективности» и семинара «</a:t>
                      </a:r>
                      <a:r>
                        <a:rPr lang="ru-RU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Метапредметные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результаты обучающихся – залог успешности в обучении»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Повышение компетенций учителей</a:t>
                      </a:r>
                      <a:endParaRPr lang="ru-RU" sz="1600" dirty="0"/>
                    </a:p>
                  </a:txBody>
                  <a:tcPr/>
                </a:tc>
              </a:tr>
              <a:tr h="7681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Ежемесячный анализ успеваемости по школе по экранам успеваемости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Динамика успеваемости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7681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школьного и муниципального этапов Всероссийской олимпиады школьников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Сопровождение талантливых и одаренных детей; увеличение числа участников  олимпиад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285720" y="1142984"/>
            <a:ext cx="8229600" cy="575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Цель по приоритету 2: </a:t>
            </a:r>
            <a:r>
              <a:rPr lang="ru-RU" sz="2300" b="1" dirty="0" smtClean="0"/>
              <a:t>Повышение результативности образовательной деятельности по русскому языку и математике.</a:t>
            </a:r>
            <a:endParaRPr lang="ru-RU" sz="23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Font typeface="Arial" pitchFamily="34" charset="0"/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998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30411759"/>
              </p:ext>
            </p:extLst>
          </p:nvPr>
        </p:nvGraphicFramePr>
        <p:xfrm>
          <a:off x="142844" y="214290"/>
          <a:ext cx="8786874" cy="6605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2838"/>
                <a:gridCol w="3295078"/>
                <a:gridCol w="2928958"/>
              </a:tblGrid>
              <a:tr h="90131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Задачи по приоритету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 действий по каждой</a:t>
                      </a:r>
                      <a:r>
                        <a:rPr lang="ru-RU" baseline="0" dirty="0" smtClean="0"/>
                        <a:t> задаче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Результаты</a:t>
                      </a:r>
                      <a:r>
                        <a:rPr lang="ru-RU" baseline="0" dirty="0" smtClean="0"/>
                        <a:t> по каждой задаче</a:t>
                      </a:r>
                      <a:endParaRPr lang="ru-RU" dirty="0"/>
                    </a:p>
                  </a:txBody>
                  <a:tcPr/>
                </a:tc>
              </a:tr>
              <a:tr h="1027508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Развивать и обновлять формы  индивидуальной работы с обучающимися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Составить базу одарённых детей и детей, нуждающихся в педагогической поддержке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Оперативная информация	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12163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Организовать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внутришкольное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обучение по формам индивидуальной работы с обучающимися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1.Рост числа призёров и победителей олимпиад и конкурсов, в том числе дистанционных (с 2 человек до 5-6 человек).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2.Повышение среднего балла по основным предметам ГИА до уровня не ниже среднего балла по муниципальному району</a:t>
                      </a:r>
                      <a:endParaRPr lang="ru-RU" sz="1600" dirty="0" smtClean="0"/>
                    </a:p>
                  </a:txBody>
                  <a:tcPr/>
                </a:tc>
              </a:tr>
              <a:tr h="21471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Составить план совместной работы с центром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психолого-медико-социального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сопровождения Гаврилов – Ямского района диагностики и консультирования детей и подростков индивидуальной работы.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Уменьшение количества подростков, поставленных на разные виды учёта (в течение 3-х лет).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5998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30411759"/>
              </p:ext>
            </p:extLst>
          </p:nvPr>
        </p:nvGraphicFramePr>
        <p:xfrm>
          <a:off x="0" y="0"/>
          <a:ext cx="8929719" cy="6171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12"/>
                <a:gridCol w="3000396"/>
                <a:gridCol w="3214711"/>
              </a:tblGrid>
              <a:tr h="92867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Задачи по приоритету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 действий по каждой</a:t>
                      </a:r>
                      <a:r>
                        <a:rPr lang="ru-RU" baseline="0" dirty="0" smtClean="0"/>
                        <a:t> задаче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Результаты</a:t>
                      </a:r>
                      <a:r>
                        <a:rPr lang="ru-RU" baseline="0" dirty="0" smtClean="0"/>
                        <a:t> по каждой задаче</a:t>
                      </a:r>
                      <a:endParaRPr lang="ru-RU" dirty="0"/>
                    </a:p>
                  </a:txBody>
                  <a:tcPr/>
                </a:tc>
              </a:tr>
              <a:tr h="1245873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Создать условия для повышения мотивации обучающихся  к обучению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Проводить диагностику уровня мотивации детей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Увеличение доли обучающихся, имеющих среднюю и высокую степень мотивации к обучению (по результатам обследования).</a:t>
                      </a:r>
                    </a:p>
                  </a:txBody>
                  <a:tcPr/>
                </a:tc>
              </a:tr>
              <a:tr h="76817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Организовать конкурс «Неделя пятерок»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Увеличение количества обучающихся, принимающих участие в школьном конкурсе «Неделя пятерок», за 3 года до 7 - 10 человек.</a:t>
                      </a:r>
                    </a:p>
                  </a:txBody>
                  <a:tcPr/>
                </a:tc>
              </a:tr>
              <a:tr h="7681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Организовать конкурс «Сто «5»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Увеличение количества обучающихся, принимающих участие в школьном конкурсе «Сто 5», за 3 года до 4-7 человек.</a:t>
                      </a:r>
                      <a:endParaRPr lang="ru-RU" sz="1600" dirty="0"/>
                    </a:p>
                  </a:txBody>
                  <a:tcPr/>
                </a:tc>
              </a:tr>
              <a:tr h="7681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Организовать конкурс «Ученик года» на школьном уровне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Увеличение количества обучающихся, принимающих участие в школьном конкурсе «Ученик года», за 3 года до 3- 5 человек.</a:t>
                      </a:r>
                      <a:endParaRPr lang="ru-RU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28596" y="6143644"/>
            <a:ext cx="821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Результат: Повышение результативности образовательной деятельности по русскому языку и математике  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998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-214338"/>
            <a:ext cx="8260672" cy="1148419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Приоритет 3: </a:t>
            </a:r>
            <a:r>
              <a:rPr lang="ru-RU" sz="2400" b="1" dirty="0" smtClean="0">
                <a:solidFill>
                  <a:srgbClr val="002060"/>
                </a:solidFill>
              </a:rPr>
              <a:t>Актуализация партнерства с родителями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10061525"/>
              </p:ext>
            </p:extLst>
          </p:nvPr>
        </p:nvGraphicFramePr>
        <p:xfrm>
          <a:off x="142845" y="1928802"/>
          <a:ext cx="8715435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9693"/>
                <a:gridCol w="3584587"/>
                <a:gridCol w="27411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Задачи по приоритету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 действий по каждой</a:t>
                      </a:r>
                      <a:r>
                        <a:rPr lang="ru-RU" baseline="0" dirty="0" smtClean="0"/>
                        <a:t> задаче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Результаты</a:t>
                      </a:r>
                      <a:r>
                        <a:rPr lang="ru-RU" baseline="0" dirty="0" smtClean="0"/>
                        <a:t> по каждой задаче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Повысить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уровень педагогической культуры родителей / законных представителей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обучающихся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консультаций, лектория, мастер- классов, круглых столов, 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Дней открытых дверей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по вопросам воспитания, самоподготовки детей домашних заданий, к ГИА, к презентации проектных продуктов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1.Положительная динамика уровня воспитательных компетентностей родителей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2.Увеличение уровня удовлетворенности родителей качеством образовательных услуг 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родительских собраний, индивидуальное консультирование обучающихся 9-х классов, их родителей (законных представителей) по вопросам: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прохождения ГИА-9;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поступления (правила приема) в учреждения проф.образования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Осознанный выбор выпускниками пути профессионального саморазвития 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214282" y="1000108"/>
            <a:ext cx="8750206" cy="857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</a:rPr>
              <a:t>Цель по приоритету 3: </a:t>
            </a:r>
            <a:r>
              <a:rPr lang="ru-RU" sz="1800" b="1" dirty="0" smtClean="0"/>
              <a:t>Создание условий для благоприятного взаимодействия всех участников учебно-воспитательного процесса: педагогов, родителей, детей.</a:t>
            </a:r>
            <a:endParaRPr lang="ru-RU" sz="1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ru-RU" sz="1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ru-RU" sz="1800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414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10130143"/>
              </p:ext>
            </p:extLst>
          </p:nvPr>
        </p:nvGraphicFramePr>
        <p:xfrm>
          <a:off x="285720" y="1219200"/>
          <a:ext cx="8572561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115"/>
                <a:gridCol w="3184926"/>
                <a:gridCol w="2857520"/>
              </a:tblGrid>
              <a:tr h="14003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Задачи по приоритету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 действий по каждой</a:t>
                      </a:r>
                      <a:r>
                        <a:rPr lang="ru-RU" baseline="0" dirty="0" smtClean="0"/>
                        <a:t> задаче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Результаты</a:t>
                      </a:r>
                      <a:r>
                        <a:rPr lang="ru-RU" baseline="0" dirty="0" smtClean="0"/>
                        <a:t> по каждой задаче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Способствовать развитию взаимодействия с родительской общественностью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Разработать и апробировать интерактивную программу семейного субботнего отдыха «Математика у нас в семье».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Вовлечение семей в работу по программе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Чествование лучших семей 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Распространение положительного опыта воспитания детей в семье 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+mn-lt"/>
                          <a:ea typeface="Calibri"/>
                        </a:rPr>
                        <a:t>Проводить 2 раза в год Дни открытых дверей для родителей </a:t>
                      </a:r>
                      <a:endParaRPr lang="ru-RU" sz="16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Ежегодное увеличение количества родителей, принимающих участие в Дне открытых дверей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Конкурс «Занимательный русский язык в семье» (разработать</a:t>
                      </a:r>
                      <a:r>
                        <a:rPr lang="ru-RU" sz="1600" baseline="0" dirty="0" smtClean="0"/>
                        <a:t> различные </a:t>
                      </a:r>
                      <a:r>
                        <a:rPr lang="ru-RU" sz="1600" dirty="0" smtClean="0"/>
                        <a:t> конкурсы,</a:t>
                      </a:r>
                      <a:r>
                        <a:rPr lang="ru-RU" sz="1600" baseline="0" dirty="0" smtClean="0"/>
                        <a:t> занимательные вопросы)</a:t>
                      </a:r>
                      <a:r>
                        <a:rPr lang="ru-RU" sz="1600" dirty="0" smtClean="0"/>
                        <a:t>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Увеличение количества родителей, принимающих участие  в конкурсе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214282" y="1000108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ru-RU" sz="1800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357166"/>
            <a:ext cx="85011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+mj-lt"/>
              </a:rPr>
              <a:t>Приоритет 3: 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Актуализация партнерства с родителями</a:t>
            </a:r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414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428340"/>
          </a:xfrm>
        </p:spPr>
        <p:txBody>
          <a:bodyPr>
            <a:normAutofit/>
          </a:bodyPr>
          <a:lstStyle/>
          <a:p>
            <a:pPr marL="114300" lvl="0" algn="ctr">
              <a:buClr>
                <a:srgbClr val="93A299"/>
              </a:buClr>
            </a:pPr>
            <a:r>
              <a:rPr lang="ru-RU" sz="2200" b="1" dirty="0" smtClean="0">
                <a:solidFill>
                  <a:srgbClr val="C00000"/>
                </a:solidFill>
              </a:rPr>
              <a:t>ЦЕЛЕВЫЕ ПОКАЗАТЕЛИ</a:t>
            </a:r>
            <a:r>
              <a:rPr lang="ru-RU" sz="2200" dirty="0" smtClean="0">
                <a:solidFill>
                  <a:srgbClr val="C00000"/>
                </a:solidFill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</a:rPr>
              <a:t>программы</a:t>
            </a:r>
            <a:endParaRPr lang="ru-RU" sz="2400" b="1" dirty="0">
              <a:solidFill>
                <a:srgbClr val="564B3C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01153916"/>
              </p:ext>
            </p:extLst>
          </p:nvPr>
        </p:nvGraphicFramePr>
        <p:xfrm>
          <a:off x="323528" y="908721"/>
          <a:ext cx="8496945" cy="4896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1310546"/>
                <a:gridCol w="1699389"/>
                <a:gridCol w="1699389"/>
                <a:gridCol w="1699389"/>
              </a:tblGrid>
              <a:tr h="432047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Результат реализации программы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Базовый показа</a:t>
                      </a:r>
                    </a:p>
                    <a:p>
                      <a:pPr algn="ctr"/>
                      <a:r>
                        <a:rPr lang="ru-RU" dirty="0" err="1" smtClean="0"/>
                        <a:t>тель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Показатели результативности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432048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2020/2021 </a:t>
                      </a:r>
                      <a:r>
                        <a:rPr lang="ru-RU" dirty="0" err="1" smtClean="0"/>
                        <a:t>уг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2021/2022 </a:t>
                      </a:r>
                      <a:r>
                        <a:rPr lang="ru-RU" dirty="0" err="1" smtClean="0"/>
                        <a:t>уг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2022/2023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уг</a:t>
                      </a:r>
                      <a:endParaRPr lang="ru-RU" dirty="0"/>
                    </a:p>
                  </a:txBody>
                  <a:tcPr/>
                </a:tc>
              </a:tr>
              <a:tr h="597767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Численность обучающихся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31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</a:t>
                      </a:r>
                      <a:endParaRPr lang="ru-RU" dirty="0"/>
                    </a:p>
                  </a:txBody>
                  <a:tcPr/>
                </a:tc>
              </a:tr>
              <a:tr h="1029377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выпускников, не получившие аттестат об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общем образов.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942919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балл ОГЭ по русскому языку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36</a:t>
                      </a:r>
                      <a:endParaRPr lang="ru-RU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балл ОГЭ по математике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1587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428340"/>
          </a:xfrm>
        </p:spPr>
        <p:txBody>
          <a:bodyPr>
            <a:normAutofit fontScale="90000"/>
          </a:bodyPr>
          <a:lstStyle/>
          <a:p>
            <a:pPr marL="114300" lvl="0" algn="ctr">
              <a:buClr>
                <a:srgbClr val="93A299"/>
              </a:buClr>
            </a:pPr>
            <a:r>
              <a:rPr lang="ru-RU" sz="2400" b="1" dirty="0">
                <a:solidFill>
                  <a:srgbClr val="C00000"/>
                </a:solidFill>
              </a:rPr>
              <a:t>ЦЕЛЕВЫЕ ПОКАЗАТЕЛИ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b="1" dirty="0">
                <a:solidFill>
                  <a:srgbClr val="C00000"/>
                </a:solidFill>
              </a:rPr>
              <a:t>программы</a:t>
            </a:r>
            <a:endParaRPr lang="ru-RU" sz="2400" b="1" dirty="0">
              <a:solidFill>
                <a:srgbClr val="564B3C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36565678"/>
              </p:ext>
            </p:extLst>
          </p:nvPr>
        </p:nvGraphicFramePr>
        <p:xfrm>
          <a:off x="323528" y="908721"/>
          <a:ext cx="8496945" cy="3313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1310546"/>
                <a:gridCol w="1699389"/>
                <a:gridCol w="1699389"/>
                <a:gridCol w="1699389"/>
              </a:tblGrid>
              <a:tr h="432047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Результат реализации программы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Базовый показа</a:t>
                      </a:r>
                    </a:p>
                    <a:p>
                      <a:pPr algn="ctr"/>
                      <a:r>
                        <a:rPr lang="ru-RU" dirty="0" err="1" smtClean="0"/>
                        <a:t>тель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Показатели результативности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432048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2020/2021 </a:t>
                      </a:r>
                      <a:r>
                        <a:rPr lang="ru-RU" dirty="0" err="1" smtClean="0"/>
                        <a:t>уг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2021/2022 </a:t>
                      </a:r>
                      <a:r>
                        <a:rPr lang="ru-RU" dirty="0" err="1" smtClean="0"/>
                        <a:t>уг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2022/2023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уг</a:t>
                      </a:r>
                      <a:endParaRPr lang="ru-RU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участников/победителей,</a:t>
                      </a:r>
                      <a:r>
                        <a:rPr lang="ru-RU" baseline="0" dirty="0" smtClean="0"/>
                        <a:t> призеров школьного этапа ВОШ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64/23%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60/20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64/24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68/25</a:t>
                      </a:r>
                      <a:endParaRPr lang="ru-RU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участников</a:t>
                      </a:r>
                      <a:r>
                        <a:rPr lang="ru-RU" baseline="0" dirty="0" smtClean="0"/>
                        <a:t> муниципального этапа ВОШ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14,3%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720" y="4437112"/>
            <a:ext cx="4104456" cy="208501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399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428340"/>
          </a:xfrm>
        </p:spPr>
        <p:txBody>
          <a:bodyPr>
            <a:normAutofit fontScale="90000"/>
          </a:bodyPr>
          <a:lstStyle/>
          <a:p>
            <a:pPr marL="114300" lvl="0" algn="ctr">
              <a:buClr>
                <a:srgbClr val="93A299"/>
              </a:buClr>
            </a:pPr>
            <a:r>
              <a:rPr lang="ru-RU" sz="2400" b="1" dirty="0" smtClean="0">
                <a:solidFill>
                  <a:srgbClr val="C00000"/>
                </a:solidFill>
              </a:rPr>
              <a:t>РЕАЛЬНЫЕ ШАГИ УСПЕХА</a:t>
            </a:r>
            <a:endParaRPr lang="ru-RU" sz="2400" b="1" dirty="0">
              <a:solidFill>
                <a:srgbClr val="564B3C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071546"/>
            <a:ext cx="8043890" cy="542928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ru-RU" dirty="0" smtClean="0"/>
              <a:t>Проведен педсовет «</a:t>
            </a:r>
            <a:r>
              <a:rPr lang="ru-RU" dirty="0" err="1" smtClean="0"/>
              <a:t>Целеполагание</a:t>
            </a:r>
            <a:r>
              <a:rPr lang="ru-RU" dirty="0" smtClean="0"/>
              <a:t> как продуктивный вид деятельности»;</a:t>
            </a:r>
          </a:p>
          <a:p>
            <a:pPr marL="457200" indent="-457200">
              <a:buAutoNum type="arabicPeriod"/>
            </a:pPr>
            <a:r>
              <a:rPr lang="ru-RU" dirty="0" smtClean="0"/>
              <a:t>Проведено 2 открытых урока: по математике – 9 класс, русский язык – 6 класс;</a:t>
            </a:r>
          </a:p>
          <a:p>
            <a:pPr marL="457200" indent="-457200">
              <a:buAutoNum type="arabicPeriod"/>
            </a:pPr>
            <a:r>
              <a:rPr lang="ru-RU" dirty="0" smtClean="0"/>
              <a:t>Число участников школьного этапа ВОШ составило в 2020 – 2021 учебном году – 17 (из 18 учащихся);</a:t>
            </a:r>
          </a:p>
          <a:p>
            <a:pPr marL="457200" indent="-457200">
              <a:buAutoNum type="arabicPeriod"/>
            </a:pPr>
            <a:r>
              <a:rPr lang="ru-RU" dirty="0" smtClean="0"/>
              <a:t>10 учащихся стали победителями и призерами школьного этапа ВОШ.</a:t>
            </a:r>
          </a:p>
          <a:p>
            <a:pPr marL="457200" indent="-457200">
              <a:buAutoNum type="arabicPeriod"/>
            </a:pPr>
            <a:r>
              <a:rPr lang="ru-RU" dirty="0" smtClean="0"/>
              <a:t>5 учеников прошли в муниципальный этап ВОШ (из 7 учащихся);</a:t>
            </a:r>
          </a:p>
          <a:p>
            <a:pPr marL="457200" indent="-457200">
              <a:buAutoNum type="arabicPeriod"/>
            </a:pPr>
            <a:r>
              <a:rPr lang="ru-RU" dirty="0" smtClean="0"/>
              <a:t>Три педагога повышают свой профессиональный уровень до  первой квалификационной категории (срок сдачи – ноябрь – декабрь);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dk1"/>
                </a:solidFill>
              </a:rPr>
              <a:t>Специалистами Центра </a:t>
            </a:r>
            <a:r>
              <a:rPr lang="ru-RU" dirty="0" err="1" smtClean="0">
                <a:solidFill>
                  <a:schemeClr val="dk1"/>
                </a:solidFill>
              </a:rPr>
              <a:t>психолого</a:t>
            </a:r>
            <a:r>
              <a:rPr lang="ru-RU" dirty="0" smtClean="0">
                <a:solidFill>
                  <a:schemeClr val="dk1"/>
                </a:solidFill>
              </a:rPr>
              <a:t> – </a:t>
            </a:r>
            <a:r>
              <a:rPr lang="ru-RU" dirty="0" err="1" smtClean="0">
                <a:solidFill>
                  <a:schemeClr val="dk1"/>
                </a:solidFill>
              </a:rPr>
              <a:t>медико</a:t>
            </a:r>
            <a:r>
              <a:rPr lang="ru-RU" smtClean="0">
                <a:solidFill>
                  <a:schemeClr val="dk1"/>
                </a:solidFill>
              </a:rPr>
              <a:t> </a:t>
            </a:r>
            <a:r>
              <a:rPr lang="ru-RU" smtClean="0">
                <a:solidFill>
                  <a:schemeClr val="dk1"/>
                </a:solidFill>
              </a:rPr>
              <a:t>- социального </a:t>
            </a:r>
            <a:r>
              <a:rPr lang="ru-RU" dirty="0" smtClean="0">
                <a:solidFill>
                  <a:schemeClr val="dk1"/>
                </a:solidFill>
              </a:rPr>
              <a:t>сопровождения Гаврилов – Ямского района п</a:t>
            </a:r>
            <a:r>
              <a:rPr lang="ru-RU" dirty="0" smtClean="0"/>
              <a:t>роведено </a:t>
            </a:r>
            <a:r>
              <a:rPr lang="ru-RU" dirty="0" err="1" smtClean="0"/>
              <a:t>треннинговое</a:t>
            </a:r>
            <a:r>
              <a:rPr lang="ru-RU" dirty="0" smtClean="0"/>
              <a:t> занятие «Профессиональное выгорание педагога».</a:t>
            </a:r>
          </a:p>
          <a:p>
            <a:pPr marL="457200" indent="-457200">
              <a:buAutoNum type="arabicPeriod"/>
            </a:pPr>
            <a:endParaRPr lang="ru-RU" dirty="0" smtClean="0"/>
          </a:p>
          <a:p>
            <a:pPr marL="45720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399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8598"/>
          <a:stretch>
            <a:fillRect/>
          </a:stretch>
        </p:blipFill>
        <p:spPr>
          <a:xfrm>
            <a:off x="214282" y="785794"/>
            <a:ext cx="8462744" cy="3890036"/>
          </a:xfrm>
          <a:prstGeom prst="rect">
            <a:avLst/>
          </a:prstGeom>
        </p:spPr>
      </p:pic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8892480" cy="2924944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endParaRPr lang="ru-RU" sz="3600" b="1" i="1" kern="10" spc="0" dirty="0">
              <a:ln>
                <a:noFill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WordArt 3"/>
          <p:cNvSpPr>
            <a:spLocks noChangeArrowheads="1" noChangeShapeType="1" noTextEdit="1"/>
          </p:cNvSpPr>
          <p:nvPr/>
        </p:nvSpPr>
        <p:spPr bwMode="auto">
          <a:xfrm>
            <a:off x="107504" y="260648"/>
            <a:ext cx="8640960" cy="2664295"/>
          </a:xfrm>
          <a:prstGeom prst="rect">
            <a:avLst/>
          </a:prstGeom>
          <a:extLst>
            <a:ext uri="{AF507438-7753-43E0-B8FC-AC1667EBCBE1}">
              <a14:hiddenEffects xmlns=""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 rtl="0">
              <a:buNone/>
            </a:pPr>
            <a:endParaRPr lang="ru-RU" sz="3600" kern="10" spc="0" dirty="0">
              <a:ln w="9525">
                <a:solidFill>
                  <a:srgbClr val="002060"/>
                </a:solidFill>
                <a:round/>
                <a:headEnd/>
                <a:tailEnd/>
              </a:ln>
              <a:solidFill>
                <a:srgbClr val="5F497A"/>
              </a:solidFill>
              <a:effectLst/>
              <a:latin typeface="Impact"/>
            </a:endParaRPr>
          </a:p>
        </p:txBody>
      </p:sp>
      <p:pic>
        <p:nvPicPr>
          <p:cNvPr id="8" name="Рисунок 7" descr="https://i.pinimg.com/originals/5f/97/e3/5f97e3ee7f4d989b5b5512b982b64d19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1571612"/>
            <a:ext cx="135732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28596" y="4857760"/>
            <a:ext cx="792955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«Чтобы дойти до цели,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нaдо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, прежде всего, идти»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72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Оноре де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Бaльзaк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0" marR="0" lvl="0" indent="4572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фрaнцузский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писaтель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839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163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Актуальность разработки программы</a:t>
            </a:r>
            <a:endParaRPr lang="ru-RU" sz="2400" dirty="0"/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35441275"/>
              </p:ext>
            </p:extLst>
          </p:nvPr>
        </p:nvGraphicFramePr>
        <p:xfrm>
          <a:off x="251520" y="1484784"/>
          <a:ext cx="8640960" cy="5258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5256584"/>
              </a:tblGrid>
              <a:tr h="61745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Основания для разработки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Фактическое состояние</a:t>
                      </a:r>
                      <a:endParaRPr lang="ru-RU" dirty="0"/>
                    </a:p>
                  </a:txBody>
                  <a:tcPr/>
                </a:tc>
              </a:tr>
              <a:tr h="205783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Сведения об образовательной организации </a:t>
                      </a:r>
                      <a:r>
                        <a:rPr lang="ru-RU" dirty="0" smtClean="0"/>
                        <a:t>(контингент учащихся, количественный и качественный состав педагогического коллектива)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 состоянию на 1 сентября 2020 года: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dirty="0" smtClean="0"/>
                        <a:t> обучающихся –</a:t>
                      </a:r>
                      <a:r>
                        <a:rPr lang="ru-RU" baseline="0" dirty="0" smtClean="0"/>
                        <a:t> 30 человек, среди них 4 ребенка с ОВЗ;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baseline="0" dirty="0" smtClean="0"/>
                        <a:t> число класс – комплектов – 6; 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baseline="0" dirty="0" smtClean="0"/>
                        <a:t> педагогов – 8 человек (с высшим образованием – 6 человек, со средним специальным – 2 человека).</a:t>
                      </a:r>
                      <a:endParaRPr lang="ru-RU" dirty="0"/>
                    </a:p>
                  </a:txBody>
                  <a:tcPr/>
                </a:tc>
              </a:tr>
              <a:tr h="203254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Контекстные факторы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В настоящее время  объединены 1 и 2 классы, что вносит свою лепту в организацию образовательного процесса.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Большая часть педагогов не имеет подтверждения уровня профессиональной компетентности (3 чел – высшая категория, 5 чел имеют соответствие занимаемой должности).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1005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8892480" cy="2924944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endParaRPr lang="ru-RU" sz="3600" b="1" i="1" kern="10" spc="0" dirty="0">
              <a:ln>
                <a:noFill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WordArt 3"/>
          <p:cNvSpPr>
            <a:spLocks noChangeArrowheads="1" noChangeShapeType="1" noTextEdit="1"/>
          </p:cNvSpPr>
          <p:nvPr/>
        </p:nvSpPr>
        <p:spPr bwMode="auto">
          <a:xfrm>
            <a:off x="107504" y="260648"/>
            <a:ext cx="8640960" cy="2664295"/>
          </a:xfrm>
          <a:prstGeom prst="rect">
            <a:avLst/>
          </a:prstGeom>
          <a:extLst>
            <a:ext uri="{AF507438-7753-43E0-B8FC-AC1667EBCBE1}">
              <a14:hiddenEffects xmlns=""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 rtl="0">
              <a:buNone/>
            </a:pPr>
            <a:r>
              <a:rPr lang="ru-RU" sz="3600" kern="10" spc="0" dirty="0" smtClean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5F497A"/>
                </a:solidFill>
                <a:effectLst/>
                <a:latin typeface="Impact"/>
              </a:rPr>
              <a:t>Спасибо</a:t>
            </a:r>
          </a:p>
          <a:p>
            <a:pPr algn="ctr" rtl="0">
              <a:buNone/>
            </a:pPr>
            <a:r>
              <a:rPr lang="ru-RU" sz="3600" kern="10" spc="0" dirty="0" smtClean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5F497A"/>
                </a:solidFill>
                <a:effectLst/>
                <a:latin typeface="Impact"/>
              </a:rPr>
              <a:t>за</a:t>
            </a:r>
          </a:p>
          <a:p>
            <a:pPr algn="ctr" rtl="0">
              <a:buNone/>
            </a:pPr>
            <a:r>
              <a:rPr lang="ru-RU" sz="3600" kern="10" spc="0" dirty="0" smtClean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5F497A"/>
                </a:solidFill>
                <a:effectLst/>
                <a:latin typeface="Impact"/>
              </a:rPr>
              <a:t>внимание!</a:t>
            </a:r>
            <a:endParaRPr lang="ru-RU" sz="3600" kern="10" spc="0" dirty="0">
              <a:ln w="9525">
                <a:solidFill>
                  <a:srgbClr val="002060"/>
                </a:solidFill>
                <a:round/>
                <a:headEnd/>
                <a:tailEnd/>
              </a:ln>
              <a:solidFill>
                <a:srgbClr val="5F497A"/>
              </a:solidFill>
              <a:effectLst/>
              <a:latin typeface="Impact"/>
            </a:endParaRPr>
          </a:p>
        </p:txBody>
      </p:sp>
      <p:pic>
        <p:nvPicPr>
          <p:cNvPr id="9" name="Рисунок 8" descr="http://ou77.omsk.obr55.ru/files/2020/01/%D0%BA%D0%B0%D1%80%D1%82%D0%B8%D0%BD%D0%BA%D0%B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714620"/>
            <a:ext cx="7000924" cy="37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57839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163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Актуальность разработки программы</a:t>
            </a:r>
            <a:endParaRPr lang="ru-RU" sz="2400" dirty="0"/>
          </a:p>
        </p:txBody>
      </p:sp>
      <p:graphicFrame>
        <p:nvGraphicFramePr>
          <p:cNvPr id="4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23177808"/>
              </p:ext>
            </p:extLst>
          </p:nvPr>
        </p:nvGraphicFramePr>
        <p:xfrm>
          <a:off x="179512" y="1196753"/>
          <a:ext cx="8496944" cy="5220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4119"/>
                <a:gridCol w="5362825"/>
              </a:tblGrid>
              <a:tr h="6480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Основания для разработки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Выводы из анализа текущей ситуации</a:t>
                      </a:r>
                      <a:endParaRPr lang="ru-RU" dirty="0"/>
                    </a:p>
                  </a:txBody>
                  <a:tcPr/>
                </a:tc>
              </a:tr>
              <a:tr h="149206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Профессиональные</a:t>
                      </a:r>
                      <a:r>
                        <a:rPr lang="ru-RU" b="1" baseline="0" dirty="0" smtClean="0"/>
                        <a:t> компетентности учителей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 входному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err="1" smtClean="0"/>
                        <a:t>тестированияю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педагогов получены результаты, которые говорят о</a:t>
                      </a:r>
                      <a:r>
                        <a:rPr lang="ru-RU" baseline="0" dirty="0" smtClean="0"/>
                        <a:t> существующих проблемах в блоках:</a:t>
                      </a:r>
                      <a:endParaRPr lang="ru-RU" dirty="0" smtClean="0"/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baseline="0" dirty="0" smtClean="0"/>
                        <a:t>целеполагания;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baseline="0" dirty="0" smtClean="0"/>
                        <a:t> методическом;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baseline="0" dirty="0" smtClean="0"/>
                        <a:t> технологическом;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ru-RU" baseline="0" dirty="0" smtClean="0"/>
                        <a:t>ИКТ – К.</a:t>
                      </a:r>
                      <a:endParaRPr lang="ru-RU" dirty="0"/>
                    </a:p>
                  </a:txBody>
                  <a:tcPr/>
                </a:tc>
              </a:tr>
              <a:tr h="202678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Основные</a:t>
                      </a:r>
                      <a:r>
                        <a:rPr lang="ru-RU" b="1" baseline="0" dirty="0" smtClean="0"/>
                        <a:t> направления в </a:t>
                      </a:r>
                      <a:r>
                        <a:rPr lang="ru-RU" b="1" dirty="0" smtClean="0"/>
                        <a:t> работе по компенсации профессиональных дефицитов педагогов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1.Развитие профессиональных и личных</a:t>
                      </a:r>
                      <a:r>
                        <a:rPr lang="ru-RU" baseline="0" dirty="0" smtClean="0"/>
                        <a:t> качеств педагога</a:t>
                      </a:r>
                    </a:p>
                    <a:p>
                      <a:r>
                        <a:rPr lang="ru-RU" baseline="0" dirty="0" smtClean="0"/>
                        <a:t>2. Обновление форм, методов, технологий обучения и воспитания</a:t>
                      </a:r>
                    </a:p>
                    <a:p>
                      <a:r>
                        <a:rPr lang="ru-RU" baseline="0" dirty="0" smtClean="0"/>
                        <a:t>3. Организация и проведение </a:t>
                      </a:r>
                      <a:r>
                        <a:rPr lang="ru-RU" baseline="0" dirty="0" err="1" smtClean="0"/>
                        <a:t>взаимопосещения</a:t>
                      </a:r>
                      <a:r>
                        <a:rPr lang="ru-RU" baseline="0" dirty="0" smtClean="0"/>
                        <a:t> уроков, внутрифирменного обучения на уровне района</a:t>
                      </a:r>
                    </a:p>
                    <a:p>
                      <a:r>
                        <a:rPr lang="ru-RU" baseline="0" dirty="0" smtClean="0"/>
                        <a:t>4.Анализ,обобщение и распространение инновационного опыта работы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8841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358114" cy="101441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Образовательные результаты обучающихся по итогам ГИА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03208632"/>
              </p:ext>
            </p:extLst>
          </p:nvPr>
        </p:nvGraphicFramePr>
        <p:xfrm>
          <a:off x="457200" y="1357297"/>
          <a:ext cx="7620000" cy="3966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/>
                <a:gridCol w="2540000"/>
                <a:gridCol w="2540000"/>
              </a:tblGrid>
              <a:tr h="41188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9 класс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 marL="84667" marR="84667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Математика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 marL="84667" marR="84667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Русский язык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 marL="84667" marR="84667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71093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2018-2019 </a:t>
                      </a:r>
                    </a:p>
                    <a:p>
                      <a:pPr algn="ctr"/>
                      <a:r>
                        <a:rPr lang="ru-RU" dirty="0" smtClean="0"/>
                        <a:t>(2 выпускника)</a:t>
                      </a:r>
                      <a:endParaRPr lang="ru-RU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Средний балл – 12</a:t>
                      </a:r>
                    </a:p>
                    <a:p>
                      <a:pPr algn="ctr"/>
                      <a:r>
                        <a:rPr lang="ru-RU" dirty="0" smtClean="0"/>
                        <a:t>Средняя оценка – 3,5</a:t>
                      </a:r>
                      <a:endParaRPr lang="ru-RU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Средний балл – 27</a:t>
                      </a:r>
                    </a:p>
                    <a:p>
                      <a:pPr algn="ctr"/>
                      <a:r>
                        <a:rPr lang="ru-RU" dirty="0" smtClean="0"/>
                        <a:t>Средняя оценка – 3,5</a:t>
                      </a:r>
                      <a:endParaRPr lang="ru-RU" dirty="0"/>
                    </a:p>
                  </a:txBody>
                  <a:tcPr marL="84667" marR="84667"/>
                </a:tc>
              </a:tr>
              <a:tr h="71093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2019-2020</a:t>
                      </a:r>
                    </a:p>
                    <a:p>
                      <a:pPr algn="ctr"/>
                      <a:r>
                        <a:rPr lang="ru-RU" dirty="0" smtClean="0"/>
                        <a:t>(2 выпускника)</a:t>
                      </a:r>
                      <a:endParaRPr lang="ru-RU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Средняя оценка - 3</a:t>
                      </a:r>
                      <a:endParaRPr lang="ru-RU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Средняя оценка - 3</a:t>
                      </a:r>
                      <a:endParaRPr lang="ru-RU" dirty="0"/>
                    </a:p>
                  </a:txBody>
                  <a:tcPr marL="84667" marR="84667"/>
                </a:tc>
              </a:tr>
              <a:tr h="71093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2020-2021</a:t>
                      </a:r>
                    </a:p>
                    <a:p>
                      <a:pPr algn="ctr"/>
                      <a:r>
                        <a:rPr lang="ru-RU" dirty="0" smtClean="0"/>
                        <a:t>(4 выпускника)</a:t>
                      </a:r>
                      <a:endParaRPr lang="ru-RU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Средняя оценка - 3,6</a:t>
                      </a:r>
                      <a:endParaRPr lang="ru-RU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Средняя оценка – 3,6</a:t>
                      </a:r>
                      <a:endParaRPr lang="ru-RU" dirty="0"/>
                    </a:p>
                  </a:txBody>
                  <a:tcPr marL="84667" marR="84667"/>
                </a:tc>
              </a:tr>
              <a:tr h="71093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2021-2022</a:t>
                      </a:r>
                    </a:p>
                    <a:p>
                      <a:pPr algn="ctr"/>
                      <a:r>
                        <a:rPr lang="ru-RU" dirty="0" smtClean="0"/>
                        <a:t>(нет выпуска)</a:t>
                      </a:r>
                      <a:endParaRPr lang="ru-RU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84667" marR="84667"/>
                </a:tc>
              </a:tr>
              <a:tr h="71093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2022-2023</a:t>
                      </a:r>
                    </a:p>
                    <a:p>
                      <a:pPr algn="ctr"/>
                      <a:r>
                        <a:rPr lang="ru-RU" dirty="0" smtClean="0"/>
                        <a:t>(3 выпускника)</a:t>
                      </a:r>
                      <a:endParaRPr lang="ru-RU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Средняя оценка – 3,8</a:t>
                      </a:r>
                      <a:endParaRPr lang="ru-RU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Средняя оценка – 3,8</a:t>
                      </a:r>
                      <a:endParaRPr lang="ru-RU" dirty="0"/>
                    </a:p>
                  </a:txBody>
                  <a:tcPr marL="84667" marR="84667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2910" y="5572140"/>
            <a:ext cx="7286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Предполагаемый результат: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Повысить средний балл по результатам ГИА до 3, 8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606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47248" cy="93955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Выводы из мониторинга вариативных показателей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57298"/>
            <a:ext cx="8258204" cy="5143536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buFont typeface="Wingdings" pitchFamily="2" charset="2"/>
              <a:buChar char="Ø"/>
            </a:pPr>
            <a:r>
              <a:rPr lang="ru-RU" sz="2200" b="0" dirty="0" smtClean="0">
                <a:solidFill>
                  <a:srgbClr val="000000"/>
                </a:solidFill>
              </a:rPr>
              <a:t>За 2017 – 2019 г нет учащихся, получивших максимальный балл по русскому языку и математике на ГИА в 9 классе; 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2200" b="0" dirty="0" smtClean="0">
                <a:solidFill>
                  <a:srgbClr val="000000"/>
                </a:solidFill>
              </a:rPr>
              <a:t>Средний балл по математике и русскому языку ниже областных показателей</a:t>
            </a:r>
            <a:r>
              <a:rPr lang="ru-RU" sz="2200" dirty="0" smtClean="0">
                <a:solidFill>
                  <a:srgbClr val="000000"/>
                </a:solidFill>
              </a:rPr>
              <a:t>;  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2200" b="0" dirty="0" err="1" smtClean="0">
                <a:solidFill>
                  <a:srgbClr val="000000"/>
                </a:solidFill>
              </a:rPr>
              <a:t>Справляемость</a:t>
            </a:r>
            <a:r>
              <a:rPr lang="ru-RU" sz="2200" b="0" dirty="0" smtClean="0">
                <a:solidFill>
                  <a:srgbClr val="000000"/>
                </a:solidFill>
              </a:rPr>
              <a:t> за 3 года  по русскому языку и математике составила 100%.  Успешность  ниже областного  и районного показателя.  </a:t>
            </a:r>
          </a:p>
          <a:p>
            <a:pPr lvl="0" algn="ctr"/>
            <a:r>
              <a:rPr lang="ru-RU" sz="2200" dirty="0" smtClean="0">
                <a:solidFill>
                  <a:srgbClr val="C00000"/>
                </a:solidFill>
              </a:rPr>
              <a:t>Для повышения качества знаний обучающихся необходимо:</a:t>
            </a:r>
          </a:p>
          <a:p>
            <a:pPr marL="342900" lvl="0" indent="-342900">
              <a:buFontTx/>
              <a:buChar char="-"/>
            </a:pPr>
            <a:r>
              <a:rPr lang="ru-RU" sz="2200" b="0" dirty="0" smtClean="0">
                <a:solidFill>
                  <a:srgbClr val="000000"/>
                </a:solidFill>
              </a:rPr>
              <a:t>контролировать усвоение вопросов, вызывающих у учащихся наибольшие затруднения; </a:t>
            </a:r>
          </a:p>
          <a:p>
            <a:pPr marL="342900" lvl="0" indent="-342900">
              <a:buFontTx/>
              <a:buChar char="-"/>
            </a:pPr>
            <a:r>
              <a:rPr lang="ru-RU" sz="2200" b="0" dirty="0" smtClean="0">
                <a:solidFill>
                  <a:srgbClr val="000000"/>
                </a:solidFill>
              </a:rPr>
              <a:t>тщательно анализировать и систематизировать ошибки, допускаемые учениками при тренировочном тестировании по предметам; </a:t>
            </a:r>
          </a:p>
          <a:p>
            <a:pPr marL="342900" lvl="0" indent="-342900">
              <a:buFontTx/>
              <a:buChar char="-"/>
            </a:pPr>
            <a:r>
              <a:rPr lang="ru-RU" sz="2200" b="0" dirty="0" smtClean="0">
                <a:solidFill>
                  <a:srgbClr val="000000"/>
                </a:solidFill>
              </a:rPr>
              <a:t>составить индивидуальный образовательный маршрут ученика, имеющего низкие образовательные результаты  с учетом его индивидуальных особенностей.</a:t>
            </a:r>
            <a:endParaRPr lang="ru-RU" sz="2200" dirty="0" smtClean="0">
              <a:solidFill>
                <a:srgbClr val="0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9535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1637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«Западающие» зоны в деятельности школы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428736"/>
            <a:ext cx="8186766" cy="4697427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Внешние проблемы, не зависящие от школы, но влияющие на учебные достижения обучающихся: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i="1" dirty="0" smtClean="0"/>
              <a:t> </a:t>
            </a:r>
            <a:r>
              <a:rPr lang="ru-RU" dirty="0" smtClean="0"/>
              <a:t>недостаточное педагогическое образование родителей;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dirty="0"/>
              <a:t> </a:t>
            </a:r>
            <a:r>
              <a:rPr lang="ru-RU" dirty="0" smtClean="0"/>
              <a:t>отсутствие заинтересованности родителей в получении качественного образования детей;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dirty="0" smtClean="0"/>
              <a:t>большое количество неполных семей.</a:t>
            </a:r>
          </a:p>
          <a:p>
            <a:r>
              <a:rPr lang="ru-RU" dirty="0" smtClean="0"/>
              <a:t>Эти проблемы влияют на качество обучения детей, родители испытывают трудности в оказании помощи детям.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057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260672" cy="71637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«Западающие» зоны в деятельности школы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928670"/>
            <a:ext cx="8501122" cy="5643602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sz="2600" dirty="0" smtClean="0">
                <a:solidFill>
                  <a:srgbClr val="002060"/>
                </a:solidFill>
              </a:rPr>
              <a:t>Внутренние  проблемы школы:</a:t>
            </a:r>
          </a:p>
          <a:p>
            <a:pPr algn="just"/>
            <a:r>
              <a:rPr lang="ru-RU" dirty="0" smtClean="0"/>
              <a:t>1. </a:t>
            </a:r>
            <a:r>
              <a:rPr lang="ru-RU" sz="2500" dirty="0" smtClean="0">
                <a:solidFill>
                  <a:srgbClr val="C00000"/>
                </a:solidFill>
              </a:rPr>
              <a:t>Проблемы, связанные с затруднениями в достижении качественных результатов обучения:</a:t>
            </a:r>
          </a:p>
          <a:p>
            <a:pPr algn="just"/>
            <a:r>
              <a:rPr lang="ru-RU" sz="2500" dirty="0" smtClean="0"/>
              <a:t>- наличие большого количества детей, имеющих низкую мотивацию к обучению.</a:t>
            </a:r>
          </a:p>
          <a:p>
            <a:pPr algn="just"/>
            <a:r>
              <a:rPr lang="ru-RU" sz="2500" dirty="0" smtClean="0">
                <a:solidFill>
                  <a:srgbClr val="C00000"/>
                </a:solidFill>
              </a:rPr>
              <a:t>2.Проблемы, связанные с качеством преподавания:</a:t>
            </a:r>
          </a:p>
          <a:p>
            <a:pPr algn="just"/>
            <a:r>
              <a:rPr lang="ru-RU" sz="2500" dirty="0" smtClean="0"/>
              <a:t>- недостаточное использование педагогами методических приёмов, способствующих повышению мотивации обучающихся и направленных на профессиональный выбор и планирование их жизненного пути;</a:t>
            </a:r>
          </a:p>
          <a:p>
            <a:pPr algn="just"/>
            <a:r>
              <a:rPr lang="ru-RU" sz="2500" dirty="0" smtClean="0"/>
              <a:t>- недостаточное владение педагогами приемов </a:t>
            </a:r>
            <a:r>
              <a:rPr lang="ru-RU" sz="2500" dirty="0" err="1" smtClean="0"/>
              <a:t>целеполагания</a:t>
            </a:r>
            <a:r>
              <a:rPr lang="ru-RU" sz="2500" dirty="0" smtClean="0"/>
              <a:t> при написании и реализации образовательных программ по русскому языку и математике;</a:t>
            </a:r>
          </a:p>
          <a:p>
            <a:pPr algn="just"/>
            <a:r>
              <a:rPr lang="ru-RU" sz="2500" dirty="0" smtClean="0"/>
              <a:t>- недостаточное владение педагогами приемами повышения эффективности профессиональной деятельности.</a:t>
            </a:r>
          </a:p>
          <a:p>
            <a:pPr algn="just"/>
            <a:r>
              <a:rPr lang="ru-RU" sz="2500" dirty="0" smtClean="0">
                <a:solidFill>
                  <a:srgbClr val="C00000"/>
                </a:solidFill>
              </a:rPr>
              <a:t>3.Проблема привлечения родителей в образовательную деятельность школы:</a:t>
            </a:r>
          </a:p>
          <a:p>
            <a:pPr algn="just"/>
            <a:r>
              <a:rPr lang="ru-RU" sz="2500" dirty="0" smtClean="0"/>
              <a:t>- низкая заинтересованность родителей в учебных достижениях учащихся;</a:t>
            </a:r>
          </a:p>
          <a:p>
            <a:pPr algn="just"/>
            <a:r>
              <a:rPr lang="ru-RU" sz="2500" dirty="0" smtClean="0"/>
              <a:t>- занятость родителей, нежелание некоторых родителей заниматься воспитанием своих детей, низкий уровень педагогической культуры родителей.</a:t>
            </a:r>
          </a:p>
          <a:p>
            <a:pPr algn="just"/>
            <a:r>
              <a:rPr lang="ru-RU" sz="2500" cap="all" dirty="0" smtClean="0">
                <a:solidFill>
                  <a:srgbClr val="C00000"/>
                </a:solidFill>
              </a:rPr>
              <a:t>4.</a:t>
            </a:r>
            <a:r>
              <a:rPr lang="ru-RU" sz="2500" dirty="0" smtClean="0">
                <a:solidFill>
                  <a:srgbClr val="C00000"/>
                </a:solidFill>
              </a:rPr>
              <a:t> Проблемы совершенствования воспитательно-развивающей системы школы:</a:t>
            </a:r>
          </a:p>
          <a:p>
            <a:pPr algn="just"/>
            <a:r>
              <a:rPr lang="ru-RU" sz="2500" dirty="0" smtClean="0"/>
              <a:t>-  слабая степень включенности части учащихся в жизнедеятельность класса, школы, незаинтересованность обучающихся в участии в конкурсах, олимпиадах, соревнованиях;</a:t>
            </a:r>
          </a:p>
          <a:p>
            <a:pPr algn="just"/>
            <a:r>
              <a:rPr lang="ru-RU" sz="2500" dirty="0" smtClean="0"/>
              <a:t>- недостаточное  использование  инновационных форм работы с родителями для повышения их общей и педагогической культуры, мотивации на высокие образовательные результаты школьников.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057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64436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Цель и приоритеты Программы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 marL="114300" algn="ctr"/>
            <a:r>
              <a:rPr lang="ru-RU" b="1" dirty="0" smtClean="0">
                <a:solidFill>
                  <a:srgbClr val="C00000"/>
                </a:solidFill>
                <a:cs typeface="Aharoni" pitchFamily="2" charset="-79"/>
              </a:rPr>
              <a:t>Цель программы: </a:t>
            </a:r>
          </a:p>
          <a:p>
            <a:pPr marL="114300"/>
            <a:r>
              <a:rPr lang="ru-RU" dirty="0" smtClean="0">
                <a:solidFill>
                  <a:srgbClr val="002060"/>
                </a:solidFill>
                <a:cs typeface="Aharoni" pitchFamily="2" charset="-79"/>
              </a:rPr>
              <a:t>Создание условий для перехода школы в эффективный режим работы с целью обеспечения равенства возможностей детей в получении качественного образования, независимо от социально-экономического контекста.</a:t>
            </a:r>
            <a:endParaRPr lang="ru-RU" b="1" dirty="0" smtClean="0">
              <a:solidFill>
                <a:srgbClr val="002060"/>
              </a:solidFill>
              <a:cs typeface="Aharoni" pitchFamily="2" charset="-79"/>
            </a:endParaRPr>
          </a:p>
          <a:p>
            <a:pPr marL="114300" indent="0" algn="ctr">
              <a:buNone/>
            </a:pPr>
            <a:r>
              <a:rPr lang="ru-RU" b="1" dirty="0" smtClean="0">
                <a:solidFill>
                  <a:srgbClr val="C00000"/>
                </a:solidFill>
                <a:cs typeface="Aharoni" pitchFamily="2" charset="-79"/>
              </a:rPr>
              <a:t>Приоритеты программы:</a:t>
            </a:r>
          </a:p>
          <a:p>
            <a:pPr marL="114300"/>
            <a:r>
              <a:rPr lang="ru-RU" b="1" dirty="0" smtClean="0">
                <a:solidFill>
                  <a:srgbClr val="002060"/>
                </a:solidFill>
                <a:cs typeface="Aharoni" pitchFamily="2" charset="-79"/>
              </a:rPr>
              <a:t>1.</a:t>
            </a:r>
            <a:r>
              <a:rPr lang="ru-RU" dirty="0" smtClean="0">
                <a:solidFill>
                  <a:srgbClr val="002060"/>
                </a:solidFill>
                <a:cs typeface="Aharoni" pitchFamily="2" charset="-79"/>
              </a:rPr>
              <a:t> Поддержка профессионального развития учителей;</a:t>
            </a:r>
            <a:endParaRPr lang="ru-RU" b="1" dirty="0" smtClean="0">
              <a:solidFill>
                <a:srgbClr val="002060"/>
              </a:solidFill>
              <a:cs typeface="Aharoni" pitchFamily="2" charset="-79"/>
            </a:endParaRPr>
          </a:p>
          <a:p>
            <a:pPr marL="114300"/>
            <a:r>
              <a:rPr lang="ru-RU" b="1" dirty="0" smtClean="0">
                <a:solidFill>
                  <a:srgbClr val="002060"/>
                </a:solidFill>
                <a:cs typeface="Aharoni" pitchFamily="2" charset="-79"/>
              </a:rPr>
              <a:t>2.</a:t>
            </a:r>
            <a:r>
              <a:rPr lang="ru-RU" dirty="0" smtClean="0">
                <a:solidFill>
                  <a:srgbClr val="002060"/>
                </a:solidFill>
                <a:cs typeface="Aharoni" pitchFamily="2" charset="-79"/>
              </a:rPr>
              <a:t> Повышение качества образования по русскому языку и математике;</a:t>
            </a:r>
            <a:endParaRPr lang="ru-RU" b="1" dirty="0" smtClean="0">
              <a:solidFill>
                <a:srgbClr val="002060"/>
              </a:solidFill>
              <a:cs typeface="Aharoni" pitchFamily="2" charset="-79"/>
            </a:endParaRPr>
          </a:p>
          <a:p>
            <a:pPr marL="114300"/>
            <a:r>
              <a:rPr lang="ru-RU" dirty="0" smtClean="0">
                <a:solidFill>
                  <a:srgbClr val="002060"/>
                </a:solidFill>
                <a:cs typeface="Aharoni" pitchFamily="2" charset="-79"/>
              </a:rPr>
              <a:t>3. Актуализация партнерства с родителями.</a:t>
            </a:r>
            <a:endParaRPr lang="ru-RU" b="1" dirty="0">
              <a:solidFill>
                <a:srgbClr val="002060"/>
              </a:solidFill>
              <a:cs typeface="Aharoni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543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60672" cy="1199625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Приоритет</a:t>
            </a:r>
            <a:r>
              <a:rPr lang="en-US" sz="2400" b="1" dirty="0" smtClean="0">
                <a:solidFill>
                  <a:srgbClr val="C00000"/>
                </a:solidFill>
              </a:rPr>
              <a:t> 1</a:t>
            </a:r>
            <a:r>
              <a:rPr lang="ru-RU" sz="2400" b="1" dirty="0" smtClean="0">
                <a:solidFill>
                  <a:srgbClr val="C00000"/>
                </a:solidFill>
              </a:rPr>
              <a:t>:</a:t>
            </a:r>
            <a:r>
              <a:rPr lang="ru-RU" sz="2400" dirty="0" smtClean="0">
                <a:solidFill>
                  <a:srgbClr val="002060"/>
                </a:solidFill>
                <a:cs typeface="Aharoni" pitchFamily="2" charset="-79"/>
              </a:rPr>
              <a:t> Поддержка профессионального развития учителей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63046101"/>
              </p:ext>
            </p:extLst>
          </p:nvPr>
        </p:nvGraphicFramePr>
        <p:xfrm>
          <a:off x="0" y="2377440"/>
          <a:ext cx="8929719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573"/>
                <a:gridCol w="2976573"/>
                <a:gridCol w="2976573"/>
              </a:tblGrid>
              <a:tr h="44571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Задачи по приоритету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 действий по каждой</a:t>
                      </a:r>
                      <a:r>
                        <a:rPr lang="ru-RU" baseline="0" dirty="0" smtClean="0"/>
                        <a:t> задаче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Результаты</a:t>
                      </a:r>
                      <a:r>
                        <a:rPr lang="ru-RU" baseline="0" dirty="0" smtClean="0"/>
                        <a:t> по каждой задаче</a:t>
                      </a:r>
                      <a:endParaRPr lang="ru-RU" dirty="0"/>
                    </a:p>
                  </a:txBody>
                  <a:tcPr/>
                </a:tc>
              </a:tr>
              <a:tr h="16459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Вовлекать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педагогических работников в инновационную деятельность и участие в конкурсах профессионального мастерства 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в образовательном учреждении аналитических семинаров по выявлению причин низких результатов обучения.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Оперативная информация</a:t>
                      </a:r>
                      <a:endParaRPr lang="ru-RU" sz="1600" dirty="0"/>
                    </a:p>
                  </a:txBody>
                  <a:tcPr/>
                </a:tc>
              </a:tr>
              <a:tr h="1591825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Планирование и проведение серии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внутришкольных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семинаров по технологиям  педагогики,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субъектно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ориентированному педагогическому процессу.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Проведено 4 семинара внутри школы с привлечением специалистов центра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психолого-медико-социального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сопровождения Гаврилов – Ямского района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214282" y="1285860"/>
            <a:ext cx="8699456" cy="1000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Цель по приоритету 1:</a:t>
            </a:r>
            <a:r>
              <a:rPr lang="ru-RU" sz="2000" dirty="0" smtClean="0"/>
              <a:t> </a:t>
            </a:r>
            <a:r>
              <a:rPr lang="ru-RU" sz="1800" b="1" dirty="0" smtClean="0"/>
              <a:t>Создание условий для повышения уровня профессиональной подготовки и развития базовых компетентностей педагогов школы.</a:t>
            </a:r>
          </a:p>
          <a:p>
            <a:pPr marL="114300" indent="0">
              <a:buFont typeface="Arial" pitchFamily="34" charset="0"/>
              <a:buNone/>
            </a:pPr>
            <a:endParaRPr lang="ru-RU" sz="2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sz="2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endParaRPr lang="ru-RU" sz="2000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51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1328</TotalTime>
  <Words>2392</Words>
  <Application>Microsoft Office PowerPoint</Application>
  <PresentationFormat>Экран (4:3)</PresentationFormat>
  <Paragraphs>285</Paragraphs>
  <Slides>20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Главная</vt:lpstr>
      <vt:lpstr>программа перехода школы в эффективный режим работы</vt:lpstr>
      <vt:lpstr>Актуальность разработки программы</vt:lpstr>
      <vt:lpstr>Актуальность разработки программы</vt:lpstr>
      <vt:lpstr>Образовательные результаты обучающихся по итогам ГИА</vt:lpstr>
      <vt:lpstr>Выводы из мониторинга вариативных показателей</vt:lpstr>
      <vt:lpstr>«Западающие» зоны в деятельности школы</vt:lpstr>
      <vt:lpstr>«Западающие» зоны в деятельности школы</vt:lpstr>
      <vt:lpstr>Цель и приоритеты Программы</vt:lpstr>
      <vt:lpstr>Приоритет 1: Поддержка профессионального развития учителей</vt:lpstr>
      <vt:lpstr>Слайд 10</vt:lpstr>
      <vt:lpstr>Приоритет 2: Повышение качества образования по русскому языку и математике</vt:lpstr>
      <vt:lpstr>Слайд 12</vt:lpstr>
      <vt:lpstr>Слайд 13</vt:lpstr>
      <vt:lpstr>Приоритет 3: Актуализация партнерства с родителями</vt:lpstr>
      <vt:lpstr>Слайд 15</vt:lpstr>
      <vt:lpstr>ЦЕЛЕВЫЕ ПОКАЗАТЕЛИ программы</vt:lpstr>
      <vt:lpstr>ЦЕЛЕВЫЕ ПОКАЗАТЕЛИ программы</vt:lpstr>
      <vt:lpstr>РЕАЛЬНЫЕ ШАГИ УСПЕХА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Николаевна Наумова</dc:creator>
  <cp:lastModifiedBy>Светлана</cp:lastModifiedBy>
  <cp:revision>212</cp:revision>
  <dcterms:created xsi:type="dcterms:W3CDTF">2020-10-02T11:56:17Z</dcterms:created>
  <dcterms:modified xsi:type="dcterms:W3CDTF">2020-10-29T03:41:59Z</dcterms:modified>
</cp:coreProperties>
</file>