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5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1B7-A3FC-4907-81D2-C83F0D1C8C7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728093-D1D3-4EBB-B441-5FDF6F5D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1B7-A3FC-4907-81D2-C83F0D1C8C7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8093-D1D3-4EBB-B441-5FDF6F5D0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3728093-D1D3-4EBB-B441-5FDF6F5D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1B7-A3FC-4907-81D2-C83F0D1C8C7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1B7-A3FC-4907-81D2-C83F0D1C8C7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3728093-D1D3-4EBB-B441-5FDF6F5D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1B7-A3FC-4907-81D2-C83F0D1C8C7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728093-D1D3-4EBB-B441-5FDF6F5D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5CCD1B7-A3FC-4907-81D2-C83F0D1C8C7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8093-D1D3-4EBB-B441-5FDF6F5D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1B7-A3FC-4907-81D2-C83F0D1C8C7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3728093-D1D3-4EBB-B441-5FDF6F5D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1B7-A3FC-4907-81D2-C83F0D1C8C7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3728093-D1D3-4EBB-B441-5FDF6F5D0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1B7-A3FC-4907-81D2-C83F0D1C8C7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728093-D1D3-4EBB-B441-5FDF6F5D09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728093-D1D3-4EBB-B441-5FDF6F5D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CD1B7-A3FC-4907-81D2-C83F0D1C8C7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3728093-D1D3-4EBB-B441-5FDF6F5D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5CCD1B7-A3FC-4907-81D2-C83F0D1C8C7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5CCD1B7-A3FC-4907-81D2-C83F0D1C8C70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3728093-D1D3-4EBB-B441-5FDF6F5D09B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01888"/>
          </a:xfrm>
        </p:spPr>
        <p:txBody>
          <a:bodyPr>
            <a:no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Информация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О РАБОТЕ 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ЗА 2013-2014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УЧЕБНЫЙ ГОД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МОУ  </a:t>
            </a:r>
            <a:br>
              <a:rPr lang="ru-RU" dirty="0" smtClean="0"/>
            </a:br>
            <a:r>
              <a:rPr lang="ru-RU" dirty="0" smtClean="0"/>
              <a:t>«Информационно-методический центр»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14400"/>
            <a:ext cx="2736304" cy="990600"/>
          </a:xfrm>
        </p:spPr>
        <p:txBody>
          <a:bodyPr/>
          <a:lstStyle/>
          <a:p>
            <a:r>
              <a:rPr lang="ru-RU" sz="2800" dirty="0" smtClean="0"/>
              <a:t>МОУ «ИМЦ»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200" dirty="0" smtClean="0"/>
              <a:t>Педагоги ОО МР обучены за 2013-2014 учебный год по программам повышения квалификации:</a:t>
            </a:r>
            <a:endParaRPr lang="ru-RU" sz="2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«Реализация требований ФГОС ООО»:</a:t>
            </a:r>
          </a:p>
          <a:p>
            <a:pPr>
              <a:buNone/>
            </a:pPr>
            <a:r>
              <a:rPr lang="ru-RU" sz="1800" dirty="0" smtClean="0"/>
              <a:t>           Учителя обществознания – </a:t>
            </a:r>
            <a:r>
              <a:rPr lang="ru-RU" sz="1800" dirty="0" smtClean="0">
                <a:solidFill>
                  <a:srgbClr val="C00000"/>
                </a:solidFill>
              </a:rPr>
              <a:t>20</a:t>
            </a:r>
          </a:p>
          <a:p>
            <a:pPr>
              <a:buNone/>
            </a:pPr>
            <a:r>
              <a:rPr lang="ru-RU" sz="1800" dirty="0" smtClean="0"/>
              <a:t>           Учителя русского языка – </a:t>
            </a:r>
            <a:r>
              <a:rPr lang="ru-RU" sz="1800" dirty="0" smtClean="0">
                <a:solidFill>
                  <a:srgbClr val="C00000"/>
                </a:solidFill>
              </a:rPr>
              <a:t>27</a:t>
            </a:r>
          </a:p>
          <a:p>
            <a:pPr>
              <a:buNone/>
            </a:pPr>
            <a:r>
              <a:rPr lang="ru-RU" sz="1800" dirty="0" smtClean="0"/>
              <a:t>           Учителя литературы – </a:t>
            </a:r>
            <a:r>
              <a:rPr lang="ru-RU" sz="1800" dirty="0" smtClean="0">
                <a:solidFill>
                  <a:srgbClr val="C00000"/>
                </a:solidFill>
              </a:rPr>
              <a:t>25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«ФГОС НОО и его реализация в учебно-методических комплектах»</a:t>
            </a:r>
            <a:r>
              <a:rPr lang="ru-RU" sz="1800" b="1" dirty="0" smtClean="0">
                <a:solidFill>
                  <a:srgbClr val="C00000"/>
                </a:solidFill>
              </a:rPr>
              <a:t> </a:t>
            </a:r>
            <a:r>
              <a:rPr lang="ru-RU" sz="1800" dirty="0" smtClean="0"/>
              <a:t>- </a:t>
            </a:r>
            <a:r>
              <a:rPr lang="ru-RU" sz="1800" dirty="0" smtClean="0">
                <a:solidFill>
                  <a:srgbClr val="C00000"/>
                </a:solidFill>
              </a:rPr>
              <a:t>44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«Правовое обеспечение образовательной деятельности: техника составления локальных актов в соответствии с ФГОС» </a:t>
            </a:r>
            <a:r>
              <a:rPr lang="ru-RU" sz="1800" dirty="0" smtClean="0"/>
              <a:t>- </a:t>
            </a:r>
            <a:r>
              <a:rPr lang="ru-RU" sz="1800" dirty="0" smtClean="0">
                <a:solidFill>
                  <a:srgbClr val="C00000"/>
                </a:solidFill>
              </a:rPr>
              <a:t>30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«Правовые основы управления ОУ» </a:t>
            </a:r>
            <a:r>
              <a:rPr lang="ru-RU" sz="1800" dirty="0" smtClean="0"/>
              <a:t>- </a:t>
            </a:r>
            <a:r>
              <a:rPr lang="ru-RU" sz="1800" dirty="0" smtClean="0">
                <a:solidFill>
                  <a:srgbClr val="C00000"/>
                </a:solidFill>
              </a:rPr>
              <a:t>35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«Проектирование сетевого учебного пространства средствами сервисов сети Интернет» </a:t>
            </a:r>
            <a:r>
              <a:rPr lang="ru-RU" sz="1800" dirty="0" smtClean="0"/>
              <a:t>- </a:t>
            </a:r>
            <a:r>
              <a:rPr lang="ru-RU" sz="1800" dirty="0" smtClean="0">
                <a:solidFill>
                  <a:srgbClr val="C00000"/>
                </a:solidFill>
              </a:rPr>
              <a:t>29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«Интерактивные средства обучения» </a:t>
            </a:r>
            <a:r>
              <a:rPr lang="ru-RU" sz="1800" dirty="0" smtClean="0"/>
              <a:t>- </a:t>
            </a:r>
            <a:r>
              <a:rPr lang="ru-RU" sz="1800" dirty="0" smtClean="0">
                <a:solidFill>
                  <a:srgbClr val="C00000"/>
                </a:solidFill>
              </a:rPr>
              <a:t>29</a:t>
            </a:r>
          </a:p>
          <a:p>
            <a:pPr>
              <a:buFont typeface="Wingdings" pitchFamily="2" charset="2"/>
              <a:buChar char="Ø"/>
            </a:pPr>
            <a:r>
              <a:rPr lang="ru-RU" sz="1800" b="1" dirty="0" smtClean="0"/>
              <a:t>«ФГОС ДО: содержание, технологии, введение»</a:t>
            </a:r>
            <a:r>
              <a:rPr lang="ru-RU" sz="1800" dirty="0" smtClean="0"/>
              <a:t> - </a:t>
            </a:r>
            <a:r>
              <a:rPr lang="ru-RU" sz="1800" dirty="0" smtClean="0">
                <a:solidFill>
                  <a:srgbClr val="C00000"/>
                </a:solidFill>
              </a:rPr>
              <a:t>43</a:t>
            </a:r>
          </a:p>
          <a:p>
            <a:pPr>
              <a:buNone/>
            </a:pP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14400"/>
            <a:ext cx="2736304" cy="990600"/>
          </a:xfrm>
        </p:spPr>
        <p:txBody>
          <a:bodyPr/>
          <a:lstStyle/>
          <a:p>
            <a:r>
              <a:rPr lang="ru-RU" sz="2800" dirty="0" smtClean="0"/>
              <a:t>МОУ «ИМЦ»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988840"/>
            <a:ext cx="2664296" cy="4144963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r>
              <a:rPr lang="ru-RU" sz="2800" dirty="0" smtClean="0"/>
              <a:t>Создание условий для эффективного внедрения ФГОС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124200" y="1268760"/>
            <a:ext cx="5638800" cy="48272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Инновационные площадки</a:t>
            </a:r>
          </a:p>
          <a:p>
            <a:pPr>
              <a:buNone/>
            </a:pPr>
            <a:endParaRPr lang="ru-RU" sz="1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4499992" y="2564904"/>
            <a:ext cx="43204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7020272" y="2564904"/>
            <a:ext cx="504056" cy="8640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987824" y="3501008"/>
            <a:ext cx="2664296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региональные</a:t>
            </a:r>
          </a:p>
          <a:p>
            <a:pPr algn="ctr"/>
            <a:r>
              <a:rPr lang="ru-RU" sz="4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2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796136" y="3501008"/>
            <a:ext cx="334786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м</a:t>
            </a:r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униципальные</a:t>
            </a:r>
            <a:r>
              <a:rPr lang="ru-RU" sz="2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</a:t>
            </a:r>
            <a:endParaRPr lang="ru-RU" sz="4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14400"/>
            <a:ext cx="2736304" cy="990600"/>
          </a:xfrm>
        </p:spPr>
        <p:txBody>
          <a:bodyPr/>
          <a:lstStyle/>
          <a:p>
            <a:r>
              <a:rPr lang="ru-RU" sz="2800" dirty="0" smtClean="0"/>
              <a:t>МОУ «ИМЦ»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988840"/>
            <a:ext cx="2736304" cy="4608512"/>
          </a:xfrm>
        </p:spPr>
        <p:txBody>
          <a:bodyPr>
            <a:normAutofit fontScale="92500" lnSpcReduction="20000"/>
          </a:bodyPr>
          <a:lstStyle/>
          <a:p>
            <a:endParaRPr lang="ru-RU" sz="2000" dirty="0" smtClean="0"/>
          </a:p>
          <a:p>
            <a:r>
              <a:rPr lang="ru-RU" sz="2400" dirty="0" smtClean="0"/>
              <a:t>Развитие современной информационно-образовательной  среды 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r>
              <a:rPr lang="ru-RU" sz="1900" dirty="0" smtClean="0"/>
              <a:t>Информационно-методический сборник: выпуск 16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124200" y="1124744"/>
            <a:ext cx="5638800" cy="49712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Четвертая ярмарка</a:t>
            </a:r>
          </a:p>
          <a:p>
            <a:pPr algn="ctr">
              <a:buNone/>
            </a:pPr>
            <a:r>
              <a:rPr lang="ru-RU" sz="4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педагогических идей</a:t>
            </a:r>
          </a:p>
          <a:p>
            <a:pPr>
              <a:buNone/>
            </a:pPr>
            <a:endParaRPr lang="ru-RU" sz="1800" dirty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012160" y="3212976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endCxn id="14" idx="0"/>
          </p:cNvCxnSpPr>
          <p:nvPr/>
        </p:nvCxnSpPr>
        <p:spPr>
          <a:xfrm>
            <a:off x="7308304" y="2780928"/>
            <a:ext cx="599307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2915816" y="3645024"/>
            <a:ext cx="20162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ОО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9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4869160"/>
            <a:ext cx="216024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ДОО</a:t>
            </a:r>
          </a:p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10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4211960" y="2780928"/>
            <a:ext cx="432042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6994750" y="3789040"/>
            <a:ext cx="182572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 </a:t>
            </a: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О</a:t>
            </a:r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</a:rPr>
              <a:t>ДОД</a:t>
            </a:r>
          </a:p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2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14400"/>
            <a:ext cx="2736304" cy="990600"/>
          </a:xfrm>
        </p:spPr>
        <p:txBody>
          <a:bodyPr/>
          <a:lstStyle/>
          <a:p>
            <a:r>
              <a:rPr lang="ru-RU" sz="2800" dirty="0" smtClean="0"/>
              <a:t>МОУ «ИМЦ»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988840"/>
            <a:ext cx="2736304" cy="4608512"/>
          </a:xfrm>
        </p:spPr>
        <p:txBody>
          <a:bodyPr>
            <a:normAutofit fontScale="92500" lnSpcReduction="20000"/>
          </a:bodyPr>
          <a:lstStyle/>
          <a:p>
            <a:endParaRPr lang="ru-RU" sz="2000" dirty="0" smtClean="0"/>
          </a:p>
          <a:p>
            <a:r>
              <a:rPr lang="ru-RU" sz="3000" dirty="0" smtClean="0"/>
              <a:t>Всероссийская олимпиада школьников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r>
              <a:rPr lang="ru-RU" sz="2200" dirty="0" smtClean="0"/>
              <a:t>Информационно-методический сборник: выпуск 15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Муниципальный этап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1135 учащихся 7-11 классов: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49 – победители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239 – призёры</a:t>
            </a:r>
          </a:p>
          <a:p>
            <a:pPr>
              <a:buFont typeface="Wingdings" pitchFamily="2" charset="2"/>
              <a:buChar char="Ø"/>
            </a:pP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>
              <a:buFont typeface="Wingdings" pitchFamily="2" charset="2"/>
              <a:buChar char="Ø"/>
            </a:pPr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Региональный этап</a:t>
            </a:r>
          </a:p>
          <a:p>
            <a:pPr algn="ctr"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186 учащихся: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 – победители</a:t>
            </a: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27 – призёры</a:t>
            </a:r>
          </a:p>
          <a:p>
            <a:pPr>
              <a:buNone/>
            </a:pP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932040" y="3501008"/>
            <a:ext cx="230425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2736304" cy="1008112"/>
          </a:xfrm>
        </p:spPr>
        <p:txBody>
          <a:bodyPr/>
          <a:lstStyle/>
          <a:p>
            <a:r>
              <a:rPr lang="ru-RU" sz="2800" dirty="0" smtClean="0"/>
              <a:t>МОУ «ИМЦ»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988840"/>
            <a:ext cx="2736304" cy="4680520"/>
          </a:xfrm>
        </p:spPr>
        <p:txBody>
          <a:bodyPr>
            <a:normAutofit fontScale="77500" lnSpcReduction="20000"/>
          </a:bodyPr>
          <a:lstStyle/>
          <a:p>
            <a:endParaRPr lang="ru-RU" sz="2000" dirty="0" smtClean="0"/>
          </a:p>
          <a:p>
            <a:r>
              <a:rPr lang="ru-RU" sz="3600" dirty="0" smtClean="0"/>
              <a:t>Конкурсы</a:t>
            </a:r>
          </a:p>
          <a:p>
            <a:r>
              <a:rPr lang="ru-RU" sz="3600" dirty="0" smtClean="0"/>
              <a:t>для педагогов</a:t>
            </a:r>
          </a:p>
          <a:p>
            <a:r>
              <a:rPr lang="ru-RU" sz="3600" dirty="0" smtClean="0"/>
              <a:t>ОО и </a:t>
            </a:r>
            <a:r>
              <a:rPr lang="ru-RU" sz="3600" dirty="0" smtClean="0"/>
              <a:t>ДОО </a:t>
            </a:r>
            <a:r>
              <a:rPr lang="ru-RU" sz="1900" dirty="0" smtClean="0"/>
              <a:t>  </a:t>
            </a:r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sz="3100" dirty="0" smtClean="0"/>
          </a:p>
          <a:p>
            <a:r>
              <a:rPr lang="ru-RU" sz="2600" dirty="0" smtClean="0"/>
              <a:t>Информационно-методические сборники: выпуск 13,  выпуск 14</a:t>
            </a:r>
          </a:p>
          <a:p>
            <a:pPr>
              <a:buFontTx/>
              <a:buChar char="-"/>
            </a:pP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124200" y="620688"/>
            <a:ext cx="5840288" cy="6237312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Интернет-сайтов:</a:t>
            </a:r>
          </a:p>
          <a:p>
            <a:pPr algn="just">
              <a:buNone/>
            </a:pPr>
            <a:r>
              <a:rPr lang="ru-RU" sz="2600" dirty="0" smtClean="0"/>
              <a:t>   </a:t>
            </a:r>
            <a:r>
              <a:rPr lang="ru-RU" sz="2300" dirty="0" smtClean="0"/>
              <a:t>ОО – </a:t>
            </a:r>
            <a:r>
              <a:rPr lang="ru-RU" sz="2300" dirty="0" smtClean="0">
                <a:solidFill>
                  <a:srgbClr val="C00000"/>
                </a:solidFill>
              </a:rPr>
              <a:t>9           </a:t>
            </a:r>
            <a:r>
              <a:rPr lang="ru-RU" sz="2300" dirty="0" smtClean="0"/>
              <a:t>ДОО– </a:t>
            </a:r>
            <a:r>
              <a:rPr lang="ru-RU" sz="2300" dirty="0" smtClean="0">
                <a:solidFill>
                  <a:srgbClr val="C00000"/>
                </a:solidFill>
              </a:rPr>
              <a:t>6         </a:t>
            </a:r>
            <a:r>
              <a:rPr lang="ru-RU" sz="2300" dirty="0" smtClean="0"/>
              <a:t>ОДОД– </a:t>
            </a:r>
            <a:r>
              <a:rPr lang="ru-RU" sz="2300" dirty="0" smtClean="0">
                <a:solidFill>
                  <a:srgbClr val="C00000"/>
                </a:solidFill>
              </a:rPr>
              <a:t>3          </a:t>
            </a:r>
            <a:r>
              <a:rPr lang="ru-RU" sz="2300" dirty="0" smtClean="0"/>
              <a:t>МО</a:t>
            </a:r>
            <a:r>
              <a:rPr lang="ru-RU" sz="2300" dirty="0" smtClean="0">
                <a:solidFill>
                  <a:srgbClr val="C00000"/>
                </a:solidFill>
              </a:rPr>
              <a:t> </a:t>
            </a:r>
            <a:r>
              <a:rPr lang="ru-RU" sz="2300" dirty="0" smtClean="0"/>
              <a:t>–</a:t>
            </a:r>
            <a:r>
              <a:rPr lang="ru-RU" sz="2300" dirty="0" smtClean="0">
                <a:solidFill>
                  <a:srgbClr val="C00000"/>
                </a:solidFill>
              </a:rPr>
              <a:t> 2</a:t>
            </a:r>
          </a:p>
          <a:p>
            <a:pPr algn="just">
              <a:buNone/>
            </a:pPr>
            <a:endParaRPr lang="ru-RU" sz="18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«Интерактивные средства обучения в образовательном процессе»</a:t>
            </a:r>
            <a:r>
              <a:rPr lang="ru-RU" sz="2600" dirty="0" smtClean="0"/>
              <a:t>-</a:t>
            </a:r>
            <a:r>
              <a:rPr lang="ru-RU" sz="2300" dirty="0" smtClean="0">
                <a:solidFill>
                  <a:srgbClr val="C00000"/>
                </a:solidFill>
              </a:rPr>
              <a:t>27 педагогов </a:t>
            </a:r>
          </a:p>
          <a:p>
            <a:pPr algn="just">
              <a:buFont typeface="Wingdings" pitchFamily="2" charset="2"/>
              <a:buChar char="Ø"/>
            </a:pPr>
            <a:endParaRPr lang="ru-RU" sz="18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«Учитель года» </a:t>
            </a:r>
            <a:endParaRPr lang="ru-RU" sz="2600" dirty="0" smtClean="0">
              <a:solidFill>
                <a:srgbClr val="C00000"/>
              </a:solidFill>
            </a:endParaRPr>
          </a:p>
          <a:p>
            <a:pPr algn="just">
              <a:buNone/>
            </a:pPr>
            <a:r>
              <a:rPr lang="ru-RU" sz="2300" dirty="0" smtClean="0"/>
              <a:t>Муниципальный этап – </a:t>
            </a:r>
            <a:r>
              <a:rPr lang="ru-RU" sz="2300" dirty="0" smtClean="0">
                <a:solidFill>
                  <a:srgbClr val="C00000"/>
                </a:solidFill>
              </a:rPr>
              <a:t>5   </a:t>
            </a:r>
            <a:r>
              <a:rPr lang="ru-RU" sz="2300" dirty="0" smtClean="0"/>
              <a:t>Региональный этап – </a:t>
            </a:r>
            <a:r>
              <a:rPr lang="ru-RU" sz="2300" dirty="0" smtClean="0">
                <a:solidFill>
                  <a:srgbClr val="C00000"/>
                </a:solidFill>
              </a:rPr>
              <a:t>2</a:t>
            </a:r>
          </a:p>
          <a:p>
            <a:pPr algn="just">
              <a:buNone/>
            </a:pPr>
            <a:endParaRPr lang="ru-RU" sz="23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Приоритетный национальный проект «Образование» </a:t>
            </a:r>
            <a:r>
              <a:rPr lang="ru-RU" sz="2600" dirty="0" smtClean="0"/>
              <a:t>- </a:t>
            </a:r>
            <a:r>
              <a:rPr lang="ru-RU" sz="2600" dirty="0" smtClean="0">
                <a:solidFill>
                  <a:srgbClr val="C00000"/>
                </a:solidFill>
              </a:rPr>
              <a:t>5</a:t>
            </a:r>
          </a:p>
          <a:p>
            <a:pPr algn="just">
              <a:buFont typeface="Wingdings" pitchFamily="2" charset="2"/>
              <a:buChar char="Ø"/>
            </a:pPr>
            <a:endParaRPr lang="ru-RU" sz="18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«За нравственный подвиг учителя»:</a:t>
            </a:r>
          </a:p>
          <a:p>
            <a:pPr algn="just">
              <a:buNone/>
            </a:pPr>
            <a:r>
              <a:rPr lang="ru-RU" sz="2600" b="1" dirty="0" smtClean="0"/>
              <a:t>      </a:t>
            </a:r>
            <a:r>
              <a:rPr lang="ru-RU" sz="2300" dirty="0" smtClean="0">
                <a:solidFill>
                  <a:srgbClr val="C00000"/>
                </a:solidFill>
              </a:rPr>
              <a:t>1 педагог и коллектив педагогов</a:t>
            </a:r>
          </a:p>
          <a:p>
            <a:pPr algn="just">
              <a:buFont typeface="Wingdings" pitchFamily="2" charset="2"/>
              <a:buChar char="Ø"/>
            </a:pPr>
            <a:endParaRPr lang="ru-RU" sz="18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«Создание условий для сюжетно – ролевых игр детей дошкольного возраста» - </a:t>
            </a:r>
            <a:r>
              <a:rPr lang="ru-RU" sz="2300" dirty="0" smtClean="0">
                <a:solidFill>
                  <a:srgbClr val="C00000"/>
                </a:solidFill>
              </a:rPr>
              <a:t>17 педагогов из 8 ДО</a:t>
            </a:r>
          </a:p>
          <a:p>
            <a:pPr algn="just">
              <a:buFont typeface="Wingdings" pitchFamily="2" charset="2"/>
              <a:buChar char="Ø"/>
            </a:pPr>
            <a:endParaRPr lang="ru-RU" sz="1800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600" b="1" dirty="0" smtClean="0"/>
              <a:t>«Лучший воспитатель ДОУ 2014»</a:t>
            </a:r>
          </a:p>
          <a:p>
            <a:pPr algn="just">
              <a:buNone/>
            </a:pPr>
            <a:r>
              <a:rPr lang="ru-RU" sz="2300" dirty="0" smtClean="0"/>
              <a:t>Муниципальный этап –</a:t>
            </a:r>
            <a:r>
              <a:rPr lang="ru-RU" sz="2300" dirty="0" smtClean="0">
                <a:solidFill>
                  <a:srgbClr val="C00000"/>
                </a:solidFill>
              </a:rPr>
              <a:t> 6   </a:t>
            </a:r>
            <a:r>
              <a:rPr lang="ru-RU" sz="2300" dirty="0" smtClean="0"/>
              <a:t>Региональный этап – </a:t>
            </a:r>
            <a:r>
              <a:rPr lang="ru-RU" sz="2300" dirty="0" smtClean="0">
                <a:solidFill>
                  <a:srgbClr val="C00000"/>
                </a:solidFill>
              </a:rPr>
              <a:t>3 </a:t>
            </a:r>
          </a:p>
          <a:p>
            <a:pPr>
              <a:buNone/>
            </a:pP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3501008"/>
            <a:ext cx="230425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548680"/>
            <a:ext cx="2736304" cy="1008112"/>
          </a:xfrm>
        </p:spPr>
        <p:txBody>
          <a:bodyPr/>
          <a:lstStyle/>
          <a:p>
            <a:r>
              <a:rPr lang="ru-RU" sz="2800" dirty="0" smtClean="0"/>
              <a:t>МОУ «ИМЦ»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79512" y="1988840"/>
            <a:ext cx="2736304" cy="4608512"/>
          </a:xfrm>
        </p:spPr>
        <p:txBody>
          <a:bodyPr>
            <a:normAutofit fontScale="77500" lnSpcReduction="20000"/>
          </a:bodyPr>
          <a:lstStyle/>
          <a:p>
            <a:endParaRPr lang="ru-RU" sz="2000" dirty="0" smtClean="0"/>
          </a:p>
          <a:p>
            <a:r>
              <a:rPr lang="ru-RU" sz="3400" dirty="0" smtClean="0"/>
              <a:t>Конкурсы</a:t>
            </a:r>
          </a:p>
          <a:p>
            <a:r>
              <a:rPr lang="ru-RU" sz="3400" dirty="0" smtClean="0"/>
              <a:t>для учащихся и </a:t>
            </a:r>
          </a:p>
          <a:p>
            <a:r>
              <a:rPr lang="ru-RU" sz="3400" dirty="0" smtClean="0"/>
              <a:t>воспитанников ДОО   </a:t>
            </a:r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endParaRPr lang="ru-RU" sz="1900" dirty="0" smtClean="0"/>
          </a:p>
          <a:p>
            <a:r>
              <a:rPr lang="ru-RU" sz="1900" dirty="0" smtClean="0"/>
              <a:t>Информационно-методический сборник: выпуск 17</a:t>
            </a:r>
          </a:p>
          <a:p>
            <a:pPr>
              <a:buFontTx/>
              <a:buChar char="-"/>
            </a:pPr>
            <a:endParaRPr lang="ru-RU" sz="1900" dirty="0" smtClean="0"/>
          </a:p>
          <a:p>
            <a:pPr>
              <a:buFontTx/>
              <a:buChar char="-"/>
            </a:pPr>
            <a:endParaRPr lang="ru-RU" sz="24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124200" y="1196752"/>
            <a:ext cx="5638800" cy="518457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 Творческих литературных работ учащихся среди 2-11 классов: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104</a:t>
            </a:r>
          </a:p>
          <a:p>
            <a:pPr>
              <a:buNone/>
            </a:pPr>
            <a:endParaRPr lang="ru-RU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Проектных работ учащихся 3 классов</a:t>
            </a:r>
            <a:r>
              <a:rPr lang="ru-RU" sz="2000" dirty="0" smtClean="0"/>
              <a:t>- </a:t>
            </a:r>
            <a:r>
              <a:rPr lang="ru-RU" sz="2000" dirty="0" smtClean="0">
                <a:solidFill>
                  <a:srgbClr val="C00000"/>
                </a:solidFill>
              </a:rPr>
              <a:t>45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Исследовательских проектов учащихся 7-11 классов -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46</a:t>
            </a:r>
          </a:p>
          <a:p>
            <a:pPr>
              <a:buNone/>
            </a:pPr>
            <a:endParaRPr lang="ru-RU" sz="20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dirty="0" smtClean="0"/>
              <a:t>«Олимпийское многоборье»:</a:t>
            </a:r>
          </a:p>
          <a:p>
            <a:pPr>
              <a:buNone/>
            </a:pPr>
            <a:r>
              <a:rPr lang="ru-RU" sz="2000" b="1" dirty="0" smtClean="0"/>
              <a:t>       </a:t>
            </a:r>
            <a:r>
              <a:rPr lang="ru-RU" sz="2000" dirty="0" smtClean="0">
                <a:solidFill>
                  <a:srgbClr val="C00000"/>
                </a:solidFill>
              </a:rPr>
              <a:t>100 дошкольников из 10 ДОО </a:t>
            </a:r>
          </a:p>
          <a:p>
            <a:pPr>
              <a:buNone/>
            </a:pPr>
            <a:endParaRPr lang="ru-RU" sz="1800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sz="1800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3501008"/>
            <a:ext cx="230425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82993" y="2492896"/>
            <a:ext cx="517802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Спасибо 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за внимание!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144</TotalTime>
  <Words>357</Words>
  <Application>Microsoft Office PowerPoint</Application>
  <PresentationFormat>Экран (4:3)</PresentationFormat>
  <Paragraphs>109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МОУ   «Информационно-методический центр»</vt:lpstr>
      <vt:lpstr>МОУ «ИМЦ»</vt:lpstr>
      <vt:lpstr>МОУ «ИМЦ»</vt:lpstr>
      <vt:lpstr>МОУ «ИМЦ»</vt:lpstr>
      <vt:lpstr>МОУ «ИМЦ»</vt:lpstr>
      <vt:lpstr>МОУ «ИМЦ»</vt:lpstr>
      <vt:lpstr>МОУ «ИМЦ»</vt:lpstr>
      <vt:lpstr>Слайд 8</vt:lpstr>
    </vt:vector>
  </TitlesOfParts>
  <Company>ИМЦ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  «Информационно-методический центр»</dc:title>
  <dc:creator>Методист</dc:creator>
  <cp:lastModifiedBy>Методист</cp:lastModifiedBy>
  <cp:revision>38</cp:revision>
  <dcterms:created xsi:type="dcterms:W3CDTF">2014-09-12T04:28:45Z</dcterms:created>
  <dcterms:modified xsi:type="dcterms:W3CDTF">2014-09-12T07:42:13Z</dcterms:modified>
</cp:coreProperties>
</file>